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 id="2147483660" r:id="rId3"/>
  </p:sldMasterIdLst>
  <p:notesMasterIdLst>
    <p:notesMasterId r:id="rId19"/>
  </p:notesMasterIdLst>
  <p:sldIdLst>
    <p:sldId id="256" r:id="rId4"/>
    <p:sldId id="258" r:id="rId5"/>
    <p:sldId id="340" r:id="rId6"/>
    <p:sldId id="338" r:id="rId7"/>
    <p:sldId id="343" r:id="rId8"/>
    <p:sldId id="341" r:id="rId9"/>
    <p:sldId id="349" r:id="rId10"/>
    <p:sldId id="342" r:id="rId11"/>
    <p:sldId id="344" r:id="rId12"/>
    <p:sldId id="351" r:id="rId13"/>
    <p:sldId id="345" r:id="rId14"/>
    <p:sldId id="350" r:id="rId15"/>
    <p:sldId id="347" r:id="rId16"/>
    <p:sldId id="348" r:id="rId17"/>
    <p:sldId id="34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t Afonso" initials="LA" lastIdx="15" clrIdx="0">
    <p:extLst>
      <p:ext uri="{19B8F6BF-5375-455C-9EA6-DF929625EA0E}">
        <p15:presenceInfo xmlns:p15="http://schemas.microsoft.com/office/powerpoint/2012/main" userId="8deb2e5d0178625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88077" autoAdjust="0"/>
  </p:normalViewPr>
  <p:slideViewPr>
    <p:cSldViewPr snapToGrid="0">
      <p:cViewPr varScale="1">
        <p:scale>
          <a:sx n="74" d="100"/>
          <a:sy n="74" d="100"/>
        </p:scale>
        <p:origin x="1008" y="62"/>
      </p:cViewPr>
      <p:guideLst/>
    </p:cSldViewPr>
  </p:slideViewPr>
  <p:notesTextViewPr>
    <p:cViewPr>
      <p:scale>
        <a:sx n="1" d="1"/>
        <a:sy n="1" d="1"/>
      </p:scale>
      <p:origin x="0" y="0"/>
    </p:cViewPr>
  </p:notesTextViewPr>
  <p:notesViewPr>
    <p:cSldViewPr snapToGrid="0">
      <p:cViewPr varScale="1">
        <p:scale>
          <a:sx n="44" d="100"/>
          <a:sy n="44" d="100"/>
        </p:scale>
        <p:origin x="277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A9182A-94DD-4FF0-AFBB-DE62D5C990A8}" type="datetimeFigureOut">
              <a:rPr lang="en-US" smtClean="0"/>
              <a:t>11/9/2022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83EAA3-B922-4D29-94A5-79803D3D6F43}" type="slidenum">
              <a:rPr lang="en-US" smtClean="0"/>
              <a:t>‹#›</a:t>
            </a:fld>
            <a:endParaRPr lang="en-US"/>
          </a:p>
        </p:txBody>
      </p:sp>
    </p:spTree>
    <p:extLst>
      <p:ext uri="{BB962C8B-B14F-4D97-AF65-F5344CB8AC3E}">
        <p14:creationId xmlns:p14="http://schemas.microsoft.com/office/powerpoint/2010/main" val="639137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3EAA3-B922-4D29-94A5-79803D3D6F43}" type="slidenum">
              <a:rPr lang="en-US" smtClean="0"/>
              <a:t>4</a:t>
            </a:fld>
            <a:endParaRPr lang="en-US"/>
          </a:p>
        </p:txBody>
      </p:sp>
    </p:spTree>
    <p:extLst>
      <p:ext uri="{BB962C8B-B14F-4D97-AF65-F5344CB8AC3E}">
        <p14:creationId xmlns:p14="http://schemas.microsoft.com/office/powerpoint/2010/main" val="14600543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407C-09F5-45FA-929E-4623FC40F4AC}"/>
              </a:ext>
            </a:extLst>
          </p:cNvPr>
          <p:cNvSpPr>
            <a:spLocks noGrp="1"/>
          </p:cNvSpPr>
          <p:nvPr>
            <p:ph type="ctrTitle"/>
          </p:nvPr>
        </p:nvSpPr>
        <p:spPr>
          <a:xfrm>
            <a:off x="838200" y="868362"/>
            <a:ext cx="10515600" cy="829809"/>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D440FF-6E90-45C4-A906-5BD018978C47}"/>
              </a:ext>
            </a:extLst>
          </p:cNvPr>
          <p:cNvSpPr>
            <a:spLocks noGrp="1"/>
          </p:cNvSpPr>
          <p:nvPr>
            <p:ph type="subTitle" idx="1"/>
          </p:nvPr>
        </p:nvSpPr>
        <p:spPr>
          <a:xfrm>
            <a:off x="838200" y="1872343"/>
            <a:ext cx="10515600" cy="338545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B0755F4-4E48-4B35-90C1-D0BAE45C2987}"/>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5" name="Footer Placeholder 4">
            <a:extLst>
              <a:ext uri="{FF2B5EF4-FFF2-40B4-BE49-F238E27FC236}">
                <a16:creationId xmlns:a16="http://schemas.microsoft.com/office/drawing/2014/main" id="{8C8B991B-F360-4BB9-8138-3C26ABDBDB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7D13E-DFA8-4350-AA92-717292599D68}"/>
              </a:ext>
            </a:extLst>
          </p:cNvPr>
          <p:cNvSpPr>
            <a:spLocks noGrp="1"/>
          </p:cNvSpPr>
          <p:nvPr>
            <p:ph type="sldNum" sz="quarter" idx="12"/>
          </p:nvPr>
        </p:nvSpPr>
        <p:spPr/>
        <p:txBody>
          <a:bodyPr/>
          <a:lstStyle/>
          <a:p>
            <a:fld id="{485341E7-6CBD-4064-918D-44150B4A7D1D}" type="slidenum">
              <a:rPr lang="en-US" smtClean="0"/>
              <a:t>‹#›</a:t>
            </a:fld>
            <a:endParaRPr lang="en-US"/>
          </a:p>
        </p:txBody>
      </p:sp>
      <p:sp>
        <p:nvSpPr>
          <p:cNvPr id="7" name="Rectangle: Rounded Corners 6">
            <a:extLst>
              <a:ext uri="{FF2B5EF4-FFF2-40B4-BE49-F238E27FC236}">
                <a16:creationId xmlns:a16="http://schemas.microsoft.com/office/drawing/2014/main" id="{F5C1CF5C-097C-4C2F-A193-0F75175927DF}"/>
              </a:ext>
            </a:extLst>
          </p:cNvPr>
          <p:cNvSpPr/>
          <p:nvPr userDrawn="1"/>
        </p:nvSpPr>
        <p:spPr>
          <a:xfrm>
            <a:off x="206828" y="136525"/>
            <a:ext cx="1458685" cy="1561646"/>
          </a:xfrm>
          <a:prstGeom prst="round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AEBFDA4E-E245-4E89-B1BD-FBA9852BC1BE}"/>
              </a:ext>
            </a:extLst>
          </p:cNvPr>
          <p:cNvCxnSpPr/>
          <p:nvPr userDrawn="1"/>
        </p:nvCxnSpPr>
        <p:spPr>
          <a:xfrm>
            <a:off x="348342" y="1774371"/>
            <a:ext cx="11338560" cy="0"/>
          </a:xfrm>
          <a:prstGeom prst="line">
            <a:avLst/>
          </a:prstGeom>
          <a:ln w="38100" cap="flat" cmpd="sng" algn="ctr">
            <a:solidFill>
              <a:srgbClr val="FFC000"/>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06064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DE00-2E73-4134-A146-99A37C76E8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79E74A-5C9A-4459-9F8E-81057F6C42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4D85BA-77B3-4C67-B1E9-DA279B658066}"/>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5" name="Footer Placeholder 4">
            <a:extLst>
              <a:ext uri="{FF2B5EF4-FFF2-40B4-BE49-F238E27FC236}">
                <a16:creationId xmlns:a16="http://schemas.microsoft.com/office/drawing/2014/main" id="{97DD72CB-92AB-46AC-8467-2B57EE0AE4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172D9D-1B32-49EB-B71D-F617281E23C2}"/>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136825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FF78BB-90BF-494A-9DD7-83733419D9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3D983B-4DF8-4E33-AA90-7E9CA3BE06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C63196-ACB1-47B0-A61B-330B4279B0B2}"/>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5" name="Footer Placeholder 4">
            <a:extLst>
              <a:ext uri="{FF2B5EF4-FFF2-40B4-BE49-F238E27FC236}">
                <a16:creationId xmlns:a16="http://schemas.microsoft.com/office/drawing/2014/main" id="{768751F3-4D36-4168-9144-B5B69AA8BD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B17450-6E05-41BB-ADE8-77BFBE6EB001}"/>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3537426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7906-E3D5-4197-92D4-892EE8C046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CDCF4A-8D94-4686-B57E-B73056C289D0}"/>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4" name="Footer Placeholder 3">
            <a:extLst>
              <a:ext uri="{FF2B5EF4-FFF2-40B4-BE49-F238E27FC236}">
                <a16:creationId xmlns:a16="http://schemas.microsoft.com/office/drawing/2014/main" id="{F63C0364-8750-4750-936F-2EE2524DA4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03B4D4-B89A-4EBD-94DD-F5D3789B8A16}"/>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2632549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2E8D-1FC7-427A-8E7C-29CA5805E1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6D3AAA2-CE46-407D-A0A7-08DF6D8541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4E7C97-E6D5-4397-8BAE-799B3690B8CE}"/>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5" name="Footer Placeholder 4">
            <a:extLst>
              <a:ext uri="{FF2B5EF4-FFF2-40B4-BE49-F238E27FC236}">
                <a16:creationId xmlns:a16="http://schemas.microsoft.com/office/drawing/2014/main" id="{07CD68F6-1B60-4227-8D71-D91651E866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5C62B0-812E-47D4-8740-D9FE107245BA}"/>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1767292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2A5F5-71A1-4638-8A78-18343A09A2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33DA3D-7039-4F90-A4A6-028D11DFD64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57455B-811B-45A2-A20B-05499A98FA91}"/>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5" name="Footer Placeholder 4">
            <a:extLst>
              <a:ext uri="{FF2B5EF4-FFF2-40B4-BE49-F238E27FC236}">
                <a16:creationId xmlns:a16="http://schemas.microsoft.com/office/drawing/2014/main" id="{3E458775-7515-4F47-A15E-15F2806C36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B6D402-EB87-40D6-B4AF-2ABC23E4D7DC}"/>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42453876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5B930-7260-4FE9-A8B4-EECC0B911C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D52797-1FA6-40B2-ABF3-FAD9171A7C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3B4813-F633-40D7-B819-8A14019D6451}"/>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5" name="Footer Placeholder 4">
            <a:extLst>
              <a:ext uri="{FF2B5EF4-FFF2-40B4-BE49-F238E27FC236}">
                <a16:creationId xmlns:a16="http://schemas.microsoft.com/office/drawing/2014/main" id="{75E4A946-67D9-4371-815D-81135E9D7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225062-5D60-44FE-BE22-04DE557A8230}"/>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1849552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E5E7C-9303-40A9-899B-09A458BB2C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7F944C-0847-4EFE-B6C0-66CD296979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1DB0A9-AAE9-486F-A0DB-FDE6E651A3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4EE209-0110-4475-A9E0-DE62CB599E58}"/>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6" name="Footer Placeholder 5">
            <a:extLst>
              <a:ext uri="{FF2B5EF4-FFF2-40B4-BE49-F238E27FC236}">
                <a16:creationId xmlns:a16="http://schemas.microsoft.com/office/drawing/2014/main" id="{70D4D3C6-54F2-4B94-8B51-1C66B08E26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7782C9-BCC2-4EA2-AA0B-8416E138D712}"/>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34275106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4C24E-D8BF-4969-9FCB-8AD2BDD4096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3B8FF0-60F0-48C2-AB92-3EB6C51D99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61CF2A-4717-4DE7-B948-4543D00540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E0D3B8-6913-4B85-9036-1F41CB09BD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BF7A7B-7057-4E24-95BA-9D868F7009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BF9D92-9A35-4FF5-9A12-8234DFC87CB1}"/>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8" name="Footer Placeholder 7">
            <a:extLst>
              <a:ext uri="{FF2B5EF4-FFF2-40B4-BE49-F238E27FC236}">
                <a16:creationId xmlns:a16="http://schemas.microsoft.com/office/drawing/2014/main" id="{98811C8F-E764-4966-A0DB-41F8C70FF5D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727FD8-9518-49CD-AE38-70CB01CD9827}"/>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11760379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AF3B-92BA-413E-99B4-BA08F5FD34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907635-3ABD-4C01-AAA2-51515B6B7C73}"/>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4" name="Footer Placeholder 3">
            <a:extLst>
              <a:ext uri="{FF2B5EF4-FFF2-40B4-BE49-F238E27FC236}">
                <a16:creationId xmlns:a16="http://schemas.microsoft.com/office/drawing/2014/main" id="{66827F74-7144-4ECD-B9DB-94E7AC7968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744F98-9DFF-46A5-95A9-4FBA149D65BA}"/>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3993447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714A2FB-70C8-4529-92BF-425014F2E6D4}"/>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3" name="Footer Placeholder 2">
            <a:extLst>
              <a:ext uri="{FF2B5EF4-FFF2-40B4-BE49-F238E27FC236}">
                <a16:creationId xmlns:a16="http://schemas.microsoft.com/office/drawing/2014/main" id="{1661576B-28F1-4671-8A66-5CAD4154AD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4509CC-A4E8-4B98-96D9-0CFF030359F8}"/>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2967206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C0F3-E072-4114-816B-399971B78E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2063D7-8FE0-4EF5-8410-DEFFB5A298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9CAD1E-823D-48E0-90A8-7B9B049A94D7}"/>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5" name="Footer Placeholder 4">
            <a:extLst>
              <a:ext uri="{FF2B5EF4-FFF2-40B4-BE49-F238E27FC236}">
                <a16:creationId xmlns:a16="http://schemas.microsoft.com/office/drawing/2014/main" id="{06EA4145-0206-49AE-8009-FC5BC1E2F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46A09D-64BB-47A1-93F5-7AAFEDA915E6}"/>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20210040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C0B3A-593D-4504-95EE-3354C239AC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4071DE-7BDE-4D92-BB07-90F564903E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06499D-9B41-40A3-B7A7-209B0DBCB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58CBDA-6001-4093-B9A4-A5FBB6B8A88F}"/>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6" name="Footer Placeholder 5">
            <a:extLst>
              <a:ext uri="{FF2B5EF4-FFF2-40B4-BE49-F238E27FC236}">
                <a16:creationId xmlns:a16="http://schemas.microsoft.com/office/drawing/2014/main" id="{4CBA02D1-3DD1-44DC-8CCC-6DC45D3548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C8F6A3-B192-4274-92D6-48A725C9C648}"/>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187061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14A0-10E1-4532-AD65-0FF6883B2D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81DF-3AF4-4DF5-BE0D-5F20EC93BE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B7BA54-B77F-4535-A5C6-1A889E035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1F43C5-E02E-4BFC-946F-B03934225499}"/>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6" name="Footer Placeholder 5">
            <a:extLst>
              <a:ext uri="{FF2B5EF4-FFF2-40B4-BE49-F238E27FC236}">
                <a16:creationId xmlns:a16="http://schemas.microsoft.com/office/drawing/2014/main" id="{006B2A64-A3D4-4F60-A1E6-7C1C7B8E75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7B0F1A-36B5-4DA5-880A-E0D3148D118D}"/>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2323290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251AD-81D0-4254-8EDC-AFDDE9527D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3EC79C-E55D-4652-88E3-DD2035F47C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C2B464-0668-49B8-BD0B-1E8FE3688FFF}"/>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5" name="Footer Placeholder 4">
            <a:extLst>
              <a:ext uri="{FF2B5EF4-FFF2-40B4-BE49-F238E27FC236}">
                <a16:creationId xmlns:a16="http://schemas.microsoft.com/office/drawing/2014/main" id="{79EB2DAD-457C-4E0D-A1C9-AB88669D14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D2B1B-A380-4C24-8179-20B9046C5518}"/>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12713499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D07E22-3828-4173-9820-7754D0D345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9CB431-52F5-42BF-AC5D-97CEC9167C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65A57-08A3-4FBD-A745-40F9DEB8BB62}"/>
              </a:ext>
            </a:extLst>
          </p:cNvPr>
          <p:cNvSpPr>
            <a:spLocks noGrp="1"/>
          </p:cNvSpPr>
          <p:nvPr>
            <p:ph type="dt" sz="half" idx="10"/>
          </p:nvPr>
        </p:nvSpPr>
        <p:spPr/>
        <p:txBody>
          <a:bodyPr/>
          <a:lstStyle/>
          <a:p>
            <a:fld id="{3B0C1A58-15BE-4C99-97FF-2B47CC87ACBD}" type="datetimeFigureOut">
              <a:rPr lang="en-US" smtClean="0"/>
              <a:t>11/9/2022</a:t>
            </a:fld>
            <a:endParaRPr lang="en-US"/>
          </a:p>
        </p:txBody>
      </p:sp>
      <p:sp>
        <p:nvSpPr>
          <p:cNvPr id="5" name="Footer Placeholder 4">
            <a:extLst>
              <a:ext uri="{FF2B5EF4-FFF2-40B4-BE49-F238E27FC236}">
                <a16:creationId xmlns:a16="http://schemas.microsoft.com/office/drawing/2014/main" id="{98E573FE-656E-46BC-B48D-B3454420E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35521C-A128-4282-B609-662EF5CF892A}"/>
              </a:ext>
            </a:extLst>
          </p:cNvPr>
          <p:cNvSpPr>
            <a:spLocks noGrp="1"/>
          </p:cNvSpPr>
          <p:nvPr>
            <p:ph type="sldNum" sz="quarter" idx="12"/>
          </p:nvPr>
        </p:nvSpPr>
        <p:spPr/>
        <p:txBody>
          <a:bodyPr/>
          <a:lstStyle/>
          <a:p>
            <a:fld id="{48930CC8-EC77-457B-AB15-81BC35273F42}" type="slidenum">
              <a:rPr lang="en-US" smtClean="0"/>
              <a:t>‹#›</a:t>
            </a:fld>
            <a:endParaRPr lang="en-US"/>
          </a:p>
        </p:txBody>
      </p:sp>
    </p:spTree>
    <p:extLst>
      <p:ext uri="{BB962C8B-B14F-4D97-AF65-F5344CB8AC3E}">
        <p14:creationId xmlns:p14="http://schemas.microsoft.com/office/powerpoint/2010/main" val="14856774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A779C-3870-435E-91FB-F55132F527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FF5028-9F19-4C05-B11C-EEDB12EDE8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C75DEA-B241-41EF-9D99-26EA76CAD8D1}"/>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5" name="Footer Placeholder 4">
            <a:extLst>
              <a:ext uri="{FF2B5EF4-FFF2-40B4-BE49-F238E27FC236}">
                <a16:creationId xmlns:a16="http://schemas.microsoft.com/office/drawing/2014/main" id="{F6CA85A9-F300-42BC-8275-C706CD886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FAD35-9C38-453E-89BD-A2DC71CBFACB}"/>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18031375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903F-A17C-415C-8D3B-536767C41A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0FFBD2-D718-475B-B404-DF3CAC8B4D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7B9CD5-5671-4017-8646-135FD80B9EC9}"/>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5" name="Footer Placeholder 4">
            <a:extLst>
              <a:ext uri="{FF2B5EF4-FFF2-40B4-BE49-F238E27FC236}">
                <a16:creationId xmlns:a16="http://schemas.microsoft.com/office/drawing/2014/main" id="{7F62A2B5-94A6-444E-822B-459C180BF5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4A657E-1EC1-42C5-B751-107993E7D519}"/>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8116475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994DE-44AF-4731-AD1D-E32F9A718E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A395EB-9D6B-4824-8246-9E647E9F63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45FC93-E4A8-45F5-9986-7CC9F4ECFB5F}"/>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5" name="Footer Placeholder 4">
            <a:extLst>
              <a:ext uri="{FF2B5EF4-FFF2-40B4-BE49-F238E27FC236}">
                <a16:creationId xmlns:a16="http://schemas.microsoft.com/office/drawing/2014/main" id="{1A2BB04F-449F-480D-8A4C-043C33583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C966F-A921-4FEC-AD56-86CFE99CC605}"/>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14346087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8107-8E31-4EFD-AEC7-9AF917BD14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C5FA69-F9F8-4714-B146-92A91FB1DC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52554E-BFD3-4F0D-BCBB-20DC230C6F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198AE6-25DF-416C-AF9E-236730EECF91}"/>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6" name="Footer Placeholder 5">
            <a:extLst>
              <a:ext uri="{FF2B5EF4-FFF2-40B4-BE49-F238E27FC236}">
                <a16:creationId xmlns:a16="http://schemas.microsoft.com/office/drawing/2014/main" id="{5E90CB56-D206-41A8-8F20-7073E30AF8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3578E1-ED01-4A69-9080-A2B36AD9D83C}"/>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3930459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1D295-1230-499B-B6E2-AB18907E75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08A75C-13C2-4E6D-BC7B-4DA4555B06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A18DD-E2FA-4767-B743-1EA73631BF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5A57FE-4C09-46A2-AC23-8EEE675C34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6E134-2D35-4ECF-8AD7-0097961F7E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46D992-AE85-4501-A163-6D71B8FBA2BF}"/>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8" name="Footer Placeholder 7">
            <a:extLst>
              <a:ext uri="{FF2B5EF4-FFF2-40B4-BE49-F238E27FC236}">
                <a16:creationId xmlns:a16="http://schemas.microsoft.com/office/drawing/2014/main" id="{CE8B34A3-687F-43B7-9135-3B483C2831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F8DA7-5DA9-4B50-A5A4-6FBE97A22709}"/>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2079421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979F9-1276-44C2-B435-ABAABE8985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14BFAD-B05A-4279-8385-9F628B251EF1}"/>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4" name="Footer Placeholder 3">
            <a:extLst>
              <a:ext uri="{FF2B5EF4-FFF2-40B4-BE49-F238E27FC236}">
                <a16:creationId xmlns:a16="http://schemas.microsoft.com/office/drawing/2014/main" id="{A48386E4-1393-46CD-ADF4-71312BDA19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70C7B6-9519-4F7C-9294-4A1C931C91E5}"/>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3939483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161C5-E2A4-4B2B-90EE-4A58A6668D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4F013A-1F01-48A7-B30C-FA6C7B21E5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519362-A5E3-4E33-9687-03B753BD32E6}"/>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5" name="Footer Placeholder 4">
            <a:extLst>
              <a:ext uri="{FF2B5EF4-FFF2-40B4-BE49-F238E27FC236}">
                <a16:creationId xmlns:a16="http://schemas.microsoft.com/office/drawing/2014/main" id="{2E27D753-9E4A-40C1-B846-648957192C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2D87F1-9042-4FE4-89C8-E349C0DC84DF}"/>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36494245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2CCF39-46F1-4ED9-9C3D-B479F323BECB}"/>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3" name="Footer Placeholder 2">
            <a:extLst>
              <a:ext uri="{FF2B5EF4-FFF2-40B4-BE49-F238E27FC236}">
                <a16:creationId xmlns:a16="http://schemas.microsoft.com/office/drawing/2014/main" id="{EB0AA98B-8ED1-426B-9125-E3B922049C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5DB427-525C-4D28-A063-6A484CCC020C}"/>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8356658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8637-E350-4E06-AAD0-500887CEB0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9774E6-1676-4DC3-9D88-7F07B2E927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346147-B308-4431-9B9C-2FE670839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A35285-7319-478C-9316-2B03F5B44E1F}"/>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6" name="Footer Placeholder 5">
            <a:extLst>
              <a:ext uri="{FF2B5EF4-FFF2-40B4-BE49-F238E27FC236}">
                <a16:creationId xmlns:a16="http://schemas.microsoft.com/office/drawing/2014/main" id="{2E8F4B31-68DE-439E-B2DE-9EC25794E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D91A64-15F7-4A5A-98BC-F5BB22ADB29B}"/>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39970640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41D96-05E2-46EF-BF26-B8FC63B3F3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3DDB6D-1160-42F6-AB37-2AFD4005E4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BC41D2-AA2D-4BB8-B360-756E9AD265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2EBE9A-7967-4E94-A529-81CBA3BB0C51}"/>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6" name="Footer Placeholder 5">
            <a:extLst>
              <a:ext uri="{FF2B5EF4-FFF2-40B4-BE49-F238E27FC236}">
                <a16:creationId xmlns:a16="http://schemas.microsoft.com/office/drawing/2014/main" id="{997CDD06-9BD2-4420-9349-7A4E140F61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DE378-B50F-4BB1-93A4-53D096A83BFF}"/>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37624660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40D9F-2F87-40A3-AD6C-57DF094CA4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E263B2-4A4F-4E20-A3B7-1CAC9B5F4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01FC65-BA09-4ECE-B815-FF1E3E130F46}"/>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5" name="Footer Placeholder 4">
            <a:extLst>
              <a:ext uri="{FF2B5EF4-FFF2-40B4-BE49-F238E27FC236}">
                <a16:creationId xmlns:a16="http://schemas.microsoft.com/office/drawing/2014/main" id="{380C96B9-54AC-404E-BB2D-823453932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2F65EA-C5A8-49EE-9739-585E133D3839}"/>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29557166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8201FD-2B74-4D1C-B943-CD6FF8B64AE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7C5136-8E6B-4523-8340-392DEE118B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B35104-BAC4-418B-B006-B5345BCC15FE}"/>
              </a:ext>
            </a:extLst>
          </p:cNvPr>
          <p:cNvSpPr>
            <a:spLocks noGrp="1"/>
          </p:cNvSpPr>
          <p:nvPr>
            <p:ph type="dt" sz="half" idx="10"/>
          </p:nvPr>
        </p:nvSpPr>
        <p:spPr/>
        <p:txBody>
          <a:bodyPr/>
          <a:lstStyle/>
          <a:p>
            <a:fld id="{7B6E4EB6-66F8-4D5D-8219-8FCE08D252E1}" type="datetimeFigureOut">
              <a:rPr lang="en-US" smtClean="0"/>
              <a:t>11/9/2022</a:t>
            </a:fld>
            <a:endParaRPr lang="en-US"/>
          </a:p>
        </p:txBody>
      </p:sp>
      <p:sp>
        <p:nvSpPr>
          <p:cNvPr id="5" name="Footer Placeholder 4">
            <a:extLst>
              <a:ext uri="{FF2B5EF4-FFF2-40B4-BE49-F238E27FC236}">
                <a16:creationId xmlns:a16="http://schemas.microsoft.com/office/drawing/2014/main" id="{E3F23FAD-6A64-4F5E-ADFA-D9957D7C1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C82F45-DC0C-4410-9053-988015E6CB3F}"/>
              </a:ext>
            </a:extLst>
          </p:cNvPr>
          <p:cNvSpPr>
            <a:spLocks noGrp="1"/>
          </p:cNvSpPr>
          <p:nvPr>
            <p:ph type="sldNum" sz="quarter" idx="12"/>
          </p:nvPr>
        </p:nvSpPr>
        <p:spPr/>
        <p:txBody>
          <a:bodyPr/>
          <a:lstStyle/>
          <a:p>
            <a:fld id="{820E6499-105A-4079-8BC0-B7A95D120288}" type="slidenum">
              <a:rPr lang="en-US" smtClean="0"/>
              <a:t>‹#›</a:t>
            </a:fld>
            <a:endParaRPr lang="en-US"/>
          </a:p>
        </p:txBody>
      </p:sp>
    </p:spTree>
    <p:extLst>
      <p:ext uri="{BB962C8B-B14F-4D97-AF65-F5344CB8AC3E}">
        <p14:creationId xmlns:p14="http://schemas.microsoft.com/office/powerpoint/2010/main" val="3979170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2138-04EF-4906-AF45-22D33722BD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01ADF5-6638-4996-8230-90E4A997B2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96731A-3A84-4CEA-B7C7-91D8528CE4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FE5350-9C39-4A2E-A048-F88E671F7624}"/>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6" name="Footer Placeholder 5">
            <a:extLst>
              <a:ext uri="{FF2B5EF4-FFF2-40B4-BE49-F238E27FC236}">
                <a16:creationId xmlns:a16="http://schemas.microsoft.com/office/drawing/2014/main" id="{F81EBD9C-181A-49EA-9231-0C61435275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1F3ABA-C552-4147-8CB0-A92CF9B94232}"/>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701035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DFDD8-EDBE-4D08-B034-C063396037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CA78EB-60BE-46C5-92EA-DF2A760EC3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D46C68-1E20-4BA1-865F-A054216626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2E7AC1-0678-473C-993E-75A48187FC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50CC32-4890-448C-8D1F-C1A372DDB0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955B9C-9B17-496F-B300-29D7C32932F0}"/>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8" name="Footer Placeholder 7">
            <a:extLst>
              <a:ext uri="{FF2B5EF4-FFF2-40B4-BE49-F238E27FC236}">
                <a16:creationId xmlns:a16="http://schemas.microsoft.com/office/drawing/2014/main" id="{2FD26CB3-FBC6-449C-B594-DE2F725A18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4C7FE0-2A16-40BE-8CF6-9632377849CF}"/>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7904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8DBD6-5AD1-458F-9A40-2793AF2941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D90AA3-FF72-4734-8202-E8BFFE73285F}"/>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4" name="Footer Placeholder 3">
            <a:extLst>
              <a:ext uri="{FF2B5EF4-FFF2-40B4-BE49-F238E27FC236}">
                <a16:creationId xmlns:a16="http://schemas.microsoft.com/office/drawing/2014/main" id="{F535795D-54F4-4F83-9CF5-D6780A59BA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318F58-EFA5-4946-8382-770C88729478}"/>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115475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8D43E5-0695-4D40-A5C9-875DB0FDC0DD}"/>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3" name="Footer Placeholder 2">
            <a:extLst>
              <a:ext uri="{FF2B5EF4-FFF2-40B4-BE49-F238E27FC236}">
                <a16:creationId xmlns:a16="http://schemas.microsoft.com/office/drawing/2014/main" id="{A7FE3825-6881-4128-A604-9E725F3B126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2CF44C-E253-46A0-AACA-C3692190DAAD}"/>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1591692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89E4F-6A03-4782-9A07-C11BED5425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9C3188-D309-4090-9269-B850488E8F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2B8EE0-811F-41F5-B711-76330FEE9B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F94B43-A78B-425D-A16E-FC328F8AB3F3}"/>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6" name="Footer Placeholder 5">
            <a:extLst>
              <a:ext uri="{FF2B5EF4-FFF2-40B4-BE49-F238E27FC236}">
                <a16:creationId xmlns:a16="http://schemas.microsoft.com/office/drawing/2014/main" id="{2651F32F-ABBB-47C3-AA7C-65ED3307D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EBB75F-6C9A-419C-97C9-0DA71A9FE07A}"/>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1802556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147C8DC-A3B3-43FC-BB9B-C1D27219D330}"/>
              </a:ext>
            </a:extLst>
          </p:cNvPr>
          <p:cNvSpPr>
            <a:spLocks noGrp="1"/>
          </p:cNvSpPr>
          <p:nvPr>
            <p:ph type="pic" idx="1"/>
          </p:nvPr>
        </p:nvSpPr>
        <p:spPr>
          <a:xfrm>
            <a:off x="164873" y="136525"/>
            <a:ext cx="2349726" cy="212588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a:extLst>
              <a:ext uri="{FF2B5EF4-FFF2-40B4-BE49-F238E27FC236}">
                <a16:creationId xmlns:a16="http://schemas.microsoft.com/office/drawing/2014/main" id="{576375AF-66F3-4EDB-85FE-600454522FF2}"/>
              </a:ext>
            </a:extLst>
          </p:cNvPr>
          <p:cNvSpPr>
            <a:spLocks noGrp="1"/>
          </p:cNvSpPr>
          <p:nvPr>
            <p:ph type="dt" sz="half" idx="10"/>
          </p:nvPr>
        </p:nvSpPr>
        <p:spPr/>
        <p:txBody>
          <a:bodyPr/>
          <a:lstStyle/>
          <a:p>
            <a:fld id="{D9FCCDF5-8B12-426C-9228-3DDC37FB84E6}" type="datetimeFigureOut">
              <a:rPr lang="en-US" smtClean="0"/>
              <a:t>11/9/2022</a:t>
            </a:fld>
            <a:endParaRPr lang="en-US"/>
          </a:p>
        </p:txBody>
      </p:sp>
      <p:sp>
        <p:nvSpPr>
          <p:cNvPr id="6" name="Footer Placeholder 5">
            <a:extLst>
              <a:ext uri="{FF2B5EF4-FFF2-40B4-BE49-F238E27FC236}">
                <a16:creationId xmlns:a16="http://schemas.microsoft.com/office/drawing/2014/main" id="{A905E933-9BEF-4068-B7D3-3DBD1BDA3A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90EE89-B870-4F09-914E-B110E8A68874}"/>
              </a:ext>
            </a:extLst>
          </p:cNvPr>
          <p:cNvSpPr>
            <a:spLocks noGrp="1"/>
          </p:cNvSpPr>
          <p:nvPr>
            <p:ph type="sldNum" sz="quarter" idx="12"/>
          </p:nvPr>
        </p:nvSpPr>
        <p:spPr/>
        <p:txBody>
          <a:bodyPr/>
          <a:lstStyle/>
          <a:p>
            <a:fld id="{485341E7-6CBD-4064-918D-44150B4A7D1D}" type="slidenum">
              <a:rPr lang="en-US" smtClean="0"/>
              <a:t>‹#›</a:t>
            </a:fld>
            <a:endParaRPr lang="en-US"/>
          </a:p>
        </p:txBody>
      </p:sp>
    </p:spTree>
    <p:extLst>
      <p:ext uri="{BB962C8B-B14F-4D97-AF65-F5344CB8AC3E}">
        <p14:creationId xmlns:p14="http://schemas.microsoft.com/office/powerpoint/2010/main" val="2825908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1A2DBF-0BD6-473E-A9A4-EE21D96F3C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9331BD-3C6D-4650-A7BB-A6CC4095B3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8CC26-D4A4-4955-9B45-A614522244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CCDF5-8B12-426C-9228-3DDC37FB84E6}" type="datetimeFigureOut">
              <a:rPr lang="en-US" smtClean="0"/>
              <a:t>11/9/2022</a:t>
            </a:fld>
            <a:endParaRPr lang="en-US"/>
          </a:p>
        </p:txBody>
      </p:sp>
      <p:sp>
        <p:nvSpPr>
          <p:cNvPr id="5" name="Footer Placeholder 4">
            <a:extLst>
              <a:ext uri="{FF2B5EF4-FFF2-40B4-BE49-F238E27FC236}">
                <a16:creationId xmlns:a16="http://schemas.microsoft.com/office/drawing/2014/main" id="{391DAA9D-8331-4439-AC62-F14952BAD5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07E899-9A11-4DE1-B029-DB816E9C63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341E7-6CBD-4064-918D-44150B4A7D1D}" type="slidenum">
              <a:rPr lang="en-US" smtClean="0"/>
              <a:t>‹#›</a:t>
            </a:fld>
            <a:endParaRPr lang="en-US"/>
          </a:p>
        </p:txBody>
      </p:sp>
    </p:spTree>
    <p:extLst>
      <p:ext uri="{BB962C8B-B14F-4D97-AF65-F5344CB8AC3E}">
        <p14:creationId xmlns:p14="http://schemas.microsoft.com/office/powerpoint/2010/main" val="2676669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10E53C-A45F-4F60-B20E-509F66FA5D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2B763C-F202-445A-886C-2B3AF312FE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B6F5CB-70F4-4933-BCEB-B81C165EB6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C1A58-15BE-4C99-97FF-2B47CC87ACBD}" type="datetimeFigureOut">
              <a:rPr lang="en-US" smtClean="0"/>
              <a:t>11/9/2022</a:t>
            </a:fld>
            <a:endParaRPr lang="en-US"/>
          </a:p>
        </p:txBody>
      </p:sp>
      <p:sp>
        <p:nvSpPr>
          <p:cNvPr id="5" name="Footer Placeholder 4">
            <a:extLst>
              <a:ext uri="{FF2B5EF4-FFF2-40B4-BE49-F238E27FC236}">
                <a16:creationId xmlns:a16="http://schemas.microsoft.com/office/drawing/2014/main" id="{1BB86724-4D62-46CF-BAB1-C5BFAE92C6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61638B-EAA2-4F60-B7A7-5076815D52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930CC8-EC77-457B-AB15-81BC35273F42}" type="slidenum">
              <a:rPr lang="en-US" smtClean="0"/>
              <a:t>‹#›</a:t>
            </a:fld>
            <a:endParaRPr lang="en-US"/>
          </a:p>
        </p:txBody>
      </p:sp>
    </p:spTree>
    <p:extLst>
      <p:ext uri="{BB962C8B-B14F-4D97-AF65-F5344CB8AC3E}">
        <p14:creationId xmlns:p14="http://schemas.microsoft.com/office/powerpoint/2010/main" val="32753751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74532A-96AB-4E46-B0D4-BA4F9E5396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8493C7-25F2-4678-9FFC-69A0B0A2BF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6A17F4-920D-4BDD-8B0F-56CDEA433B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6E4EB6-66F8-4D5D-8219-8FCE08D252E1}" type="datetimeFigureOut">
              <a:rPr lang="en-US" smtClean="0"/>
              <a:t>11/9/2022</a:t>
            </a:fld>
            <a:endParaRPr lang="en-US"/>
          </a:p>
        </p:txBody>
      </p:sp>
      <p:sp>
        <p:nvSpPr>
          <p:cNvPr id="5" name="Footer Placeholder 4">
            <a:extLst>
              <a:ext uri="{FF2B5EF4-FFF2-40B4-BE49-F238E27FC236}">
                <a16:creationId xmlns:a16="http://schemas.microsoft.com/office/drawing/2014/main" id="{332BE975-BE31-42FE-A57B-644FBEB0CC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90F2FA-B8FB-4890-B10D-CC727C236A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0E6499-105A-4079-8BC0-B7A95D120288}" type="slidenum">
              <a:rPr lang="en-US" smtClean="0"/>
              <a:t>‹#›</a:t>
            </a:fld>
            <a:endParaRPr lang="en-US"/>
          </a:p>
        </p:txBody>
      </p:sp>
    </p:spTree>
    <p:extLst>
      <p:ext uri="{BB962C8B-B14F-4D97-AF65-F5344CB8AC3E}">
        <p14:creationId xmlns:p14="http://schemas.microsoft.com/office/powerpoint/2010/main" val="1649295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a:p>
            <a:endParaRPr lang="en-US" sz="2600" dirty="0"/>
          </a:p>
          <a:p>
            <a:r>
              <a:rPr lang="en-US" sz="2600" b="1" dirty="0" smtClean="0">
                <a:latin typeface="Arial Unicode MS" panose="020B0604020202020204" pitchFamily="34" charset="-128"/>
                <a:ea typeface="Arial Unicode MS" panose="020B0604020202020204" pitchFamily="34" charset="-128"/>
                <a:cs typeface="Arial Unicode MS" panose="020B0604020202020204" pitchFamily="34" charset="-128"/>
              </a:rPr>
              <a:t>Presentation </a:t>
            </a:r>
          </a:p>
          <a:p>
            <a:endParaRPr lang="en-US" sz="26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600" b="1" dirty="0" smtClean="0">
                <a:latin typeface="Arial Unicode MS" panose="020B0604020202020204" pitchFamily="34" charset="-128"/>
                <a:ea typeface="Arial Unicode MS" panose="020B0604020202020204" pitchFamily="34" charset="-128"/>
                <a:cs typeface="Arial Unicode MS" panose="020B0604020202020204" pitchFamily="34" charset="-128"/>
              </a:rPr>
              <a:t>By</a:t>
            </a:r>
            <a:endParaRPr lang="en-US" sz="26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6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3200" b="1" dirty="0" smtClean="0">
                <a:latin typeface="Arial Unicode MS" panose="020B0604020202020204" pitchFamily="34" charset="-128"/>
                <a:ea typeface="Arial Unicode MS" panose="020B0604020202020204" pitchFamily="34" charset="-128"/>
                <a:cs typeface="Arial Unicode MS" panose="020B0604020202020204" pitchFamily="34" charset="-128"/>
              </a:rPr>
              <a:t>Director </a:t>
            </a:r>
            <a:r>
              <a:rPr lang="en-US" sz="3200" b="1" dirty="0">
                <a:latin typeface="Arial Unicode MS" panose="020B0604020202020204" pitchFamily="34" charset="-128"/>
                <a:ea typeface="Arial Unicode MS" panose="020B0604020202020204" pitchFamily="34" charset="-128"/>
                <a:cs typeface="Arial Unicode MS" panose="020B0604020202020204" pitchFamily="34" charset="-128"/>
              </a:rPr>
              <a:t>of Basic Education</a:t>
            </a:r>
          </a:p>
          <a:p>
            <a:endParaRPr lang="en-US" sz="26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6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26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600" b="1" dirty="0" smtClean="0">
                <a:latin typeface="Arial Unicode MS" panose="020B0604020202020204" pitchFamily="34" charset="-128"/>
                <a:ea typeface="Arial Unicode MS" panose="020B0604020202020204" pitchFamily="34" charset="-128"/>
                <a:cs typeface="Arial Unicode MS" panose="020B0604020202020204" pitchFamily="34" charset="-128"/>
              </a:rPr>
              <a:t>9th November, </a:t>
            </a:r>
            <a:r>
              <a:rPr lang="en-US" sz="2600" b="1" dirty="0">
                <a:latin typeface="Arial Unicode MS" panose="020B0604020202020204" pitchFamily="34" charset="-128"/>
                <a:ea typeface="Arial Unicode MS" panose="020B0604020202020204" pitchFamily="34" charset="-128"/>
                <a:cs typeface="Arial Unicode MS" panose="020B0604020202020204" pitchFamily="34" charset="-128"/>
              </a:rPr>
              <a:t>2022</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355995" y="410967"/>
            <a:ext cx="10399003" cy="1287204"/>
          </a:xfrm>
        </p:spPr>
        <p:txBody>
          <a:bodyPr>
            <a:noAutofit/>
          </a:bodyPr>
          <a:lstStyle/>
          <a:p>
            <a:r>
              <a:rPr lang="en-US" sz="3600" b="1" dirty="0" smtClean="0">
                <a:solidFill>
                  <a:schemeClr val="accent6"/>
                </a:solidFill>
              </a:rPr>
              <a:t> PRESENTATION ON BASIC EDUCATION</a:t>
            </a:r>
            <a:endParaRPr lang="en-US" sz="36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286467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0358" y="447433"/>
            <a:ext cx="9901989" cy="984325"/>
          </a:xfrm>
        </p:spPr>
        <p:txBody>
          <a:bodyPr>
            <a:noAutofit/>
          </a:bodyPr>
          <a:lstStyle/>
          <a:p>
            <a:r>
              <a:rPr lang="en-US" sz="3200" b="1" dirty="0" smtClean="0">
                <a:latin typeface="Arial" panose="020B0604020202020204" pitchFamily="34" charset="0"/>
                <a:cs typeface="Arial" panose="020B0604020202020204" pitchFamily="34" charset="0"/>
              </a:rPr>
              <a:t>MAJOR CHALLENGES ECD </a:t>
            </a:r>
            <a:endParaRPr lang="en-US" sz="3200" b="1" dirty="0">
              <a:latin typeface="Arial" panose="020B0604020202020204" pitchFamily="34" charset="0"/>
              <a:cs typeface="Arial" panose="020B0604020202020204" pitchFamily="34" charset="0"/>
            </a:endParaRPr>
          </a:p>
        </p:txBody>
      </p:sp>
      <p:sp>
        <p:nvSpPr>
          <p:cNvPr id="3" name="Rectangle 2"/>
          <p:cNvSpPr/>
          <p:nvPr/>
        </p:nvSpPr>
        <p:spPr>
          <a:xfrm>
            <a:off x="1660358" y="2103059"/>
            <a:ext cx="9269912" cy="2862322"/>
          </a:xfrm>
          <a:prstGeom prst="rect">
            <a:avLst/>
          </a:prstGeom>
        </p:spPr>
        <p:txBody>
          <a:bodyPr wrap="square">
            <a:spAutoFit/>
          </a:bodyPr>
          <a:lstStyle/>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Limited access to  early childhood education leading to poor school readiness of our children </a:t>
            </a: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Inadequate  training of  most caregivers and this affects the delivery of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early childhood education</a:t>
            </a: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Few caregivers are on government payroll and their remuneration is just an honoraria  </a:t>
            </a:r>
          </a:p>
          <a:p>
            <a:pPr marL="342900" indent="-342900">
              <a:buFont typeface="Arial" panose="020B0604020202020204" pitchFamily="34" charset="0"/>
              <a:buChar char="•"/>
            </a:pPr>
            <a:endPar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endPar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endPar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917635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0358" y="447433"/>
            <a:ext cx="9901989" cy="984325"/>
          </a:xfrm>
        </p:spPr>
        <p:txBody>
          <a:bodyPr>
            <a:noAutofit/>
          </a:bodyPr>
          <a:lstStyle/>
          <a:p>
            <a:r>
              <a:rPr lang="en-US" sz="3200" b="1" dirty="0" smtClean="0">
                <a:latin typeface="Arial" panose="020B0604020202020204" pitchFamily="34" charset="0"/>
                <a:cs typeface="Arial" panose="020B0604020202020204" pitchFamily="34" charset="0"/>
              </a:rPr>
              <a:t>MAJOR CHALLENGES – PRIMARY EDUCATION</a:t>
            </a:r>
            <a:endParaRPr lang="en-US" sz="3200" b="1" dirty="0">
              <a:latin typeface="Arial" panose="020B0604020202020204" pitchFamily="34" charset="0"/>
              <a:cs typeface="Arial" panose="020B0604020202020204" pitchFamily="34" charset="0"/>
            </a:endParaRPr>
          </a:p>
        </p:txBody>
      </p:sp>
      <p:sp>
        <p:nvSpPr>
          <p:cNvPr id="3" name="Rectangle 2"/>
          <p:cNvSpPr/>
          <p:nvPr/>
        </p:nvSpPr>
        <p:spPr>
          <a:xfrm>
            <a:off x="1660358" y="2103059"/>
            <a:ext cx="9269912" cy="4093428"/>
          </a:xfrm>
          <a:prstGeom prst="rect">
            <a:avLst/>
          </a:prstGeom>
        </p:spPr>
        <p:txBody>
          <a:bodyPr wrap="square">
            <a:spAutoFit/>
          </a:bodyPr>
          <a:lstStyle/>
          <a:p>
            <a:pPr marL="342900" indent="-34290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Un clear roles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between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MoE and </a:t>
            </a:r>
            <a:r>
              <a:rPr lang="en-US"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MoLG</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in devolved functions, creating challenges in the implementation of programmes at council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level</a:t>
            </a: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Irregular procurement and replenishment of textbooks</a:t>
            </a: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Unsystematic review of the curriculum</a:t>
            </a: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Stagnant establishment for teachers creating bottlenecks for teachers’ promotions</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Reduced time on task leading to poor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literacy and numeracy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foundation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skills in lower primary (standards 1 to 4)</a:t>
            </a:r>
          </a:p>
          <a:p>
            <a:pPr marL="342900" indent="-34290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Poor deployment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of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teachers in schools and across the standards (grades) leading to shortage of qualified teachers in schools although we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have achieved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mid-year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target of 65:1 by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2025</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Inadequate and dilapidated school </a:t>
            </a: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infrastructure  </a:t>
            </a:r>
          </a:p>
          <a:p>
            <a:pPr marL="342900" indent="-342900">
              <a:buFont typeface="Arial" panose="020B0604020202020204" pitchFamily="34" charset="0"/>
              <a:buChar char="•"/>
            </a:pPr>
            <a:r>
              <a:rPr lang="en-US" sz="2000" dirty="0" smtClean="0">
                <a:latin typeface="Arial Unicode MS" panose="020B0604020202020204" pitchFamily="34" charset="-128"/>
                <a:ea typeface="Arial Unicode MS" panose="020B0604020202020204" pitchFamily="34" charset="-128"/>
                <a:cs typeface="Arial Unicode MS" panose="020B0604020202020204" pitchFamily="34" charset="-128"/>
              </a:rPr>
              <a:t>Very </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high  repetition rates of above 25%</a:t>
            </a:r>
            <a:r>
              <a:rPr lang="en-US" sz="20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on average</a:t>
            </a:r>
            <a:endParaRPr lang="en-US"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535587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0358" y="447433"/>
            <a:ext cx="9901989" cy="984325"/>
          </a:xfrm>
        </p:spPr>
        <p:txBody>
          <a:bodyPr>
            <a:noAutofit/>
          </a:bodyPr>
          <a:lstStyle/>
          <a:p>
            <a:r>
              <a:rPr lang="en-US" sz="3200" b="1" dirty="0" smtClean="0">
                <a:latin typeface="Arial" panose="020B0604020202020204" pitchFamily="34" charset="0"/>
                <a:cs typeface="Arial" panose="020B0604020202020204" pitchFamily="34" charset="0"/>
              </a:rPr>
              <a:t>CONCLUSION</a:t>
            </a:r>
            <a:endParaRPr lang="en-US" sz="32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255744C-9118-4BB4-B6DE-1CC8702BC414}"/>
              </a:ext>
            </a:extLst>
          </p:cNvPr>
          <p:cNvSpPr txBox="1"/>
          <p:nvPr/>
        </p:nvSpPr>
        <p:spPr>
          <a:xfrm>
            <a:off x="1011503" y="2140528"/>
            <a:ext cx="10816389" cy="3046988"/>
          </a:xfrm>
          <a:prstGeom prst="rect">
            <a:avLst/>
          </a:prstGeom>
          <a:noFill/>
        </p:spPr>
        <p:txBody>
          <a:bodyPr wrap="square">
            <a:spAutoFit/>
          </a:bodyPr>
          <a:lstStyle/>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The Basic Education sub-sector has made strides in improving most of the NESIP indicators with support from both government and partners. </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However, there is need to improve equity, access, quality, relevance, governance and management of primary education by recruiting more teachers, providing professional support to teachers, redesigning of the curriculum, providing quality school infrastructure, adequate TLMs, and school supplies to realise the Agenda-2063 aspirations</a:t>
            </a:r>
          </a:p>
          <a:p>
            <a:pPr marL="342900" indent="-342900">
              <a:buFont typeface="Arial" panose="020B0604020202020204" pitchFamily="34" charset="0"/>
              <a:buChar char="•"/>
            </a:pPr>
            <a:endParaRPr lang="en-US" sz="2400" b="1" dirty="0">
              <a:effectLst/>
              <a:latin typeface="Franklin Gothic Book" panose="020B0503020102020204" pitchFamily="34" charset="0"/>
              <a:ea typeface="Calibri" panose="020F0502020204030204" pitchFamily="34" charset="0"/>
            </a:endParaRPr>
          </a:p>
        </p:txBody>
      </p:sp>
    </p:spTree>
    <p:extLst>
      <p:ext uri="{BB962C8B-B14F-4D97-AF65-F5344CB8AC3E}">
        <p14:creationId xmlns:p14="http://schemas.microsoft.com/office/powerpoint/2010/main" val="2325320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0358" y="447433"/>
            <a:ext cx="9901989" cy="984325"/>
          </a:xfrm>
        </p:spPr>
        <p:txBody>
          <a:bodyPr>
            <a:noAutofit/>
          </a:bodyPr>
          <a:lstStyle/>
          <a:p>
            <a:r>
              <a:rPr lang="en-US" sz="3200" b="1" dirty="0" smtClean="0">
                <a:latin typeface="Arial" panose="020B0604020202020204" pitchFamily="34" charset="0"/>
                <a:cs typeface="Arial" panose="020B0604020202020204" pitchFamily="34" charset="0"/>
              </a:rPr>
              <a:t>NEXT STEPS</a:t>
            </a:r>
            <a:endParaRPr lang="en-US" sz="32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255744C-9118-4BB4-B6DE-1CC8702BC414}"/>
              </a:ext>
            </a:extLst>
          </p:cNvPr>
          <p:cNvSpPr txBox="1"/>
          <p:nvPr/>
        </p:nvSpPr>
        <p:spPr>
          <a:xfrm>
            <a:off x="990721" y="2005446"/>
            <a:ext cx="10816389" cy="3416320"/>
          </a:xfrm>
          <a:prstGeom prst="rect">
            <a:avLst/>
          </a:prstGeom>
          <a:noFill/>
        </p:spPr>
        <p:txBody>
          <a:bodyPr wrap="square">
            <a:spAutoFit/>
          </a:bodyPr>
          <a:lstStyle/>
          <a:p>
            <a:r>
              <a:rPr lang="en-US" sz="2400" b="1" dirty="0" smtClean="0">
                <a:latin typeface="Franklin Gothic Book" panose="020B0503020102020204" pitchFamily="34" charset="0"/>
                <a:ea typeface="Calibri" panose="020F0502020204030204" pitchFamily="34" charset="0"/>
              </a:rPr>
              <a:t>To transform basic education, the following actions need to be taken:</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Allocating best teachers in lower grades to provide high quality instruction to learners in their earliest grades</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Improving teacher motivation </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Implementing compulsory education</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Scaling up delivery of instruction through various technology </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Re-introduction of technical education in primary schools</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Promoting science and technology in primary schools</a:t>
            </a:r>
          </a:p>
          <a:p>
            <a:endParaRPr lang="en-US" sz="2400" b="1" dirty="0">
              <a:effectLst/>
              <a:latin typeface="Franklin Gothic Book" panose="020B0503020102020204" pitchFamily="34" charset="0"/>
              <a:ea typeface="Calibri" panose="020F0502020204030204" pitchFamily="34" charset="0"/>
            </a:endParaRPr>
          </a:p>
        </p:txBody>
      </p:sp>
    </p:spTree>
    <p:extLst>
      <p:ext uri="{BB962C8B-B14F-4D97-AF65-F5344CB8AC3E}">
        <p14:creationId xmlns:p14="http://schemas.microsoft.com/office/powerpoint/2010/main" val="3471848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0358" y="447433"/>
            <a:ext cx="9901989" cy="984325"/>
          </a:xfrm>
        </p:spPr>
        <p:txBody>
          <a:bodyPr>
            <a:noAutofit/>
          </a:bodyPr>
          <a:lstStyle/>
          <a:p>
            <a:r>
              <a:rPr lang="en-US" sz="3200" b="1" dirty="0" smtClean="0">
                <a:latin typeface="Arial" panose="020B0604020202020204" pitchFamily="34" charset="0"/>
                <a:cs typeface="Arial" panose="020B0604020202020204" pitchFamily="34" charset="0"/>
              </a:rPr>
              <a:t>NEXT STEPS CONT’D</a:t>
            </a:r>
            <a:endParaRPr lang="en-US" sz="3200" b="1" dirty="0">
              <a:latin typeface="Arial" panose="020B0604020202020204" pitchFamily="34" charset="0"/>
              <a:cs typeface="Arial" panose="020B0604020202020204" pitchFamily="34" charset="0"/>
            </a:endParaRPr>
          </a:p>
        </p:txBody>
      </p:sp>
      <p:sp>
        <p:nvSpPr>
          <p:cNvPr id="3" name="Rectangle 2"/>
          <p:cNvSpPr/>
          <p:nvPr/>
        </p:nvSpPr>
        <p:spPr>
          <a:xfrm>
            <a:off x="1148927" y="2392418"/>
            <a:ext cx="8337973" cy="1938992"/>
          </a:xfrm>
          <a:prstGeom prst="rect">
            <a:avLst/>
          </a:prstGeom>
        </p:spPr>
        <p:txBody>
          <a:bodyPr wrap="square">
            <a:spAutoFit/>
          </a:bodyPr>
          <a:lstStyle/>
          <a:p>
            <a:pPr marL="342900" indent="-342900">
              <a:buFont typeface="Arial" panose="020B0604020202020204" pitchFamily="34" charset="0"/>
              <a:buChar char="•"/>
            </a:pPr>
            <a:r>
              <a:rPr lang="en-US" sz="2400" b="1" dirty="0">
                <a:latin typeface="Franklin Gothic Book" panose="020B0503020102020204" pitchFamily="34" charset="0"/>
                <a:ea typeface="Calibri" panose="020F0502020204030204" pitchFamily="34" charset="0"/>
              </a:rPr>
              <a:t>Increasing access to early learning opportunities and strengthen coordination among early learning providers </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Building </a:t>
            </a:r>
            <a:r>
              <a:rPr lang="en-US" sz="2400" b="1" dirty="0">
                <a:latin typeface="Franklin Gothic Book" panose="020B0503020102020204" pitchFamily="34" charset="0"/>
                <a:ea typeface="Calibri" panose="020F0502020204030204" pitchFamily="34" charset="0"/>
              </a:rPr>
              <a:t>capacity of school governing structures </a:t>
            </a:r>
          </a:p>
          <a:p>
            <a:pPr marL="342900" indent="-342900">
              <a:buFont typeface="Arial" panose="020B0604020202020204" pitchFamily="34" charset="0"/>
              <a:buChar char="•"/>
            </a:pPr>
            <a:r>
              <a:rPr lang="en-US" sz="2400" b="1" dirty="0">
                <a:latin typeface="Franklin Gothic Book" panose="020B0503020102020204" pitchFamily="34" charset="0"/>
                <a:ea typeface="Calibri" panose="020F0502020204030204" pitchFamily="34" charset="0"/>
              </a:rPr>
              <a:t>Increasing </a:t>
            </a:r>
            <a:r>
              <a:rPr lang="en-US" sz="2400" b="1" dirty="0" smtClean="0">
                <a:latin typeface="Franklin Gothic Book" panose="020B0503020102020204" pitchFamily="34" charset="0"/>
                <a:ea typeface="Calibri" panose="020F0502020204030204" pitchFamily="34" charset="0"/>
              </a:rPr>
              <a:t>direct financing </a:t>
            </a:r>
            <a:r>
              <a:rPr lang="en-US" sz="2400" b="1" dirty="0">
                <a:latin typeface="Franklin Gothic Book" panose="020B0503020102020204" pitchFamily="34" charset="0"/>
                <a:ea typeface="Calibri" panose="020F0502020204030204" pitchFamily="34" charset="0"/>
              </a:rPr>
              <a:t>to </a:t>
            </a:r>
            <a:r>
              <a:rPr lang="en-US" sz="2400" b="1" dirty="0" smtClean="0">
                <a:latin typeface="Franklin Gothic Book" panose="020B0503020102020204" pitchFamily="34" charset="0"/>
                <a:ea typeface="Calibri" panose="020F0502020204030204" pitchFamily="34" charset="0"/>
              </a:rPr>
              <a:t>schools</a:t>
            </a:r>
          </a:p>
          <a:p>
            <a:pPr marL="342900" indent="-342900">
              <a:buFont typeface="Arial" panose="020B0604020202020204" pitchFamily="34" charset="0"/>
              <a:buChar char="•"/>
            </a:pPr>
            <a:r>
              <a:rPr lang="en-US" sz="2400" b="1" dirty="0" smtClean="0">
                <a:latin typeface="Franklin Gothic Book" panose="020B0503020102020204" pitchFamily="34" charset="0"/>
                <a:ea typeface="Calibri" panose="020F0502020204030204" pitchFamily="34" charset="0"/>
              </a:rPr>
              <a:t>Rationalising teacher allocation at district and school levels</a:t>
            </a:r>
            <a:endParaRPr lang="en-US" sz="2400" b="1" dirty="0">
              <a:latin typeface="Franklin Gothic Book" panose="020B0503020102020204" pitchFamily="34" charset="0"/>
              <a:ea typeface="Calibri" panose="020F0502020204030204" pitchFamily="34" charset="0"/>
            </a:endParaRPr>
          </a:p>
        </p:txBody>
      </p:sp>
    </p:spTree>
    <p:extLst>
      <p:ext uri="{BB962C8B-B14F-4D97-AF65-F5344CB8AC3E}">
        <p14:creationId xmlns:p14="http://schemas.microsoft.com/office/powerpoint/2010/main" val="3685991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0358" y="447433"/>
            <a:ext cx="9901989" cy="984325"/>
          </a:xfrm>
        </p:spPr>
        <p:txBody>
          <a:bodyPr>
            <a:noAutofit/>
          </a:bodyPr>
          <a:lstStyle/>
          <a:p>
            <a:r>
              <a:rPr lang="en-US" sz="3200" b="1" dirty="0" smtClean="0">
                <a:solidFill>
                  <a:schemeClr val="accent6"/>
                </a:solidFill>
                <a:latin typeface="Arial" panose="020B0604020202020204" pitchFamily="34" charset="0"/>
                <a:cs typeface="Arial" panose="020B0604020202020204" pitchFamily="34" charset="0"/>
              </a:rPr>
              <a:t>END OF PRESENTATION</a:t>
            </a:r>
            <a:endParaRPr lang="en-US" sz="3200" b="1" dirty="0">
              <a:solidFill>
                <a:schemeClr val="accent6"/>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255744C-9118-4BB4-B6DE-1CC8702BC414}"/>
              </a:ext>
            </a:extLst>
          </p:cNvPr>
          <p:cNvSpPr txBox="1"/>
          <p:nvPr/>
        </p:nvSpPr>
        <p:spPr>
          <a:xfrm>
            <a:off x="949158" y="3429000"/>
            <a:ext cx="10816389" cy="830997"/>
          </a:xfrm>
          <a:prstGeom prst="rect">
            <a:avLst/>
          </a:prstGeom>
          <a:noFill/>
        </p:spPr>
        <p:txBody>
          <a:bodyPr wrap="square">
            <a:spAutoFit/>
          </a:bodyPr>
          <a:lstStyle/>
          <a:p>
            <a:pPr algn="ctr"/>
            <a:r>
              <a:rPr lang="en-US" sz="4800" b="1" dirty="0">
                <a:solidFill>
                  <a:srgbClr val="00B050"/>
                </a:solidFill>
                <a:effectLst/>
                <a:latin typeface="Gabriola" panose="04040605051002020D02" pitchFamily="82" charset="0"/>
                <a:ea typeface="Calibri" panose="020F0502020204030204" pitchFamily="34" charset="0"/>
              </a:rPr>
              <a:t>Thank you all for </a:t>
            </a:r>
            <a:r>
              <a:rPr lang="en-US" sz="4800" b="1" dirty="0" smtClean="0">
                <a:solidFill>
                  <a:srgbClr val="00B050"/>
                </a:solidFill>
                <a:effectLst/>
                <a:latin typeface="Gabriola" panose="04040605051002020D02" pitchFamily="82" charset="0"/>
                <a:ea typeface="Calibri" panose="020F0502020204030204" pitchFamily="34" charset="0"/>
              </a:rPr>
              <a:t>listening</a:t>
            </a:r>
            <a:endParaRPr lang="en-US" sz="4800" b="1" dirty="0">
              <a:solidFill>
                <a:srgbClr val="00B050"/>
              </a:solidFill>
              <a:effectLst/>
              <a:latin typeface="Gabriola" panose="04040605051002020D02" pitchFamily="82" charset="0"/>
              <a:ea typeface="Calibri" panose="020F0502020204030204" pitchFamily="34" charset="0"/>
            </a:endParaRPr>
          </a:p>
        </p:txBody>
      </p:sp>
    </p:spTree>
    <p:extLst>
      <p:ext uri="{BB962C8B-B14F-4D97-AF65-F5344CB8AC3E}">
        <p14:creationId xmlns:p14="http://schemas.microsoft.com/office/powerpoint/2010/main" val="1040730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355995" y="495759"/>
            <a:ext cx="10399003" cy="1202412"/>
          </a:xfrm>
        </p:spPr>
        <p:txBody>
          <a:bodyPr>
            <a:noAutofit/>
          </a:bodyPr>
          <a:lstStyle/>
          <a:p>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Introduction</a:t>
            </a:r>
            <a:r>
              <a:rPr lang="en-US" sz="40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3" name="Rectangle 2"/>
          <p:cNvSpPr/>
          <p:nvPr/>
        </p:nvSpPr>
        <p:spPr>
          <a:xfrm>
            <a:off x="905436" y="2124155"/>
            <a:ext cx="10954870" cy="4764381"/>
          </a:xfrm>
          <a:prstGeom prst="rect">
            <a:avLst/>
          </a:prstGeom>
        </p:spPr>
        <p:txBody>
          <a:bodyPr wrap="square">
            <a:spAutoFit/>
          </a:bodyPr>
          <a:lstStyle/>
          <a:p>
            <a:pPr marL="285750" indent="-285750" algn="just">
              <a:lnSpc>
                <a:spcPct val="115000"/>
              </a:lnSpc>
              <a:buFont typeface="Arial" panose="020B0604020202020204" pitchFamily="34" charset="0"/>
              <a:buChar char="•"/>
            </a:pPr>
            <a:r>
              <a:rPr lang="en-US" sz="2400" dirty="0">
                <a:latin typeface="Arial" panose="020B0604020202020204" pitchFamily="34" charset="0"/>
                <a:ea typeface="Arial Unicode MS" panose="020B0604020202020204" pitchFamily="34" charset="-128"/>
                <a:cs typeface="Arial" panose="020B0604020202020204" pitchFamily="34" charset="0"/>
              </a:rPr>
              <a:t>The Basic Education </a:t>
            </a:r>
            <a:r>
              <a:rPr lang="en-US" sz="2400" dirty="0" smtClean="0">
                <a:latin typeface="Arial" panose="020B0604020202020204" pitchFamily="34" charset="0"/>
                <a:ea typeface="Arial Unicode MS" panose="020B0604020202020204" pitchFamily="34" charset="-128"/>
                <a:cs typeface="Arial" panose="020B0604020202020204" pitchFamily="34" charset="0"/>
              </a:rPr>
              <a:t>Directorate (BED) </a:t>
            </a:r>
            <a:r>
              <a:rPr lang="en-US" sz="2400" dirty="0">
                <a:latin typeface="Arial" panose="020B0604020202020204" pitchFamily="34" charset="0"/>
                <a:ea typeface="Arial Unicode MS" panose="020B0604020202020204" pitchFamily="34" charset="-128"/>
                <a:cs typeface="Arial" panose="020B0604020202020204" pitchFamily="34" charset="0"/>
              </a:rPr>
              <a:t>is responsible for the effective and efficient development and provision of quality Basic Education in the country. </a:t>
            </a:r>
            <a:endParaRPr lang="en-US" sz="2400" dirty="0" smtClean="0">
              <a:latin typeface="Arial" panose="020B0604020202020204" pitchFamily="34" charset="0"/>
              <a:ea typeface="Arial Unicode MS" panose="020B0604020202020204" pitchFamily="34" charset="-128"/>
              <a:cs typeface="Arial" panose="020B0604020202020204" pitchFamily="34" charset="0"/>
            </a:endParaRPr>
          </a:p>
          <a:p>
            <a:pPr marL="285750" indent="-285750" algn="just">
              <a:lnSpc>
                <a:spcPct val="115000"/>
              </a:lnSpc>
              <a:buFont typeface="Arial" panose="020B0604020202020204" pitchFamily="34" charset="0"/>
              <a:buChar char="•"/>
            </a:pPr>
            <a:r>
              <a:rPr lang="en-US" sz="2400" dirty="0" smtClean="0">
                <a:latin typeface="Arial" panose="020B0604020202020204" pitchFamily="34" charset="0"/>
                <a:ea typeface="Arial Unicode MS" panose="020B0604020202020204" pitchFamily="34" charset="-128"/>
                <a:cs typeface="Arial" panose="020B0604020202020204" pitchFamily="34" charset="0"/>
              </a:rPr>
              <a:t>This Directorate comprises </a:t>
            </a:r>
            <a:r>
              <a:rPr lang="en-US" sz="2400" dirty="0" err="1" smtClean="0">
                <a:latin typeface="Arial" panose="020B0604020202020204" pitchFamily="34" charset="0"/>
                <a:ea typeface="Arial Unicode MS" panose="020B0604020202020204" pitchFamily="34" charset="-128"/>
                <a:cs typeface="Arial" panose="020B0604020202020204" pitchFamily="34" charset="0"/>
              </a:rPr>
              <a:t>i</a:t>
            </a:r>
            <a:r>
              <a:rPr lang="en-US" sz="2400" dirty="0" smtClean="0">
                <a:latin typeface="Arial" panose="020B0604020202020204" pitchFamily="34" charset="0"/>
                <a:ea typeface="Arial Unicode MS" panose="020B0604020202020204" pitchFamily="34" charset="-128"/>
                <a:cs typeface="Arial" panose="020B0604020202020204" pitchFamily="34" charset="0"/>
              </a:rPr>
              <a:t>) Primary Education, ii) Complementary </a:t>
            </a:r>
            <a:r>
              <a:rPr lang="en-US" sz="2400" dirty="0">
                <a:latin typeface="Arial" panose="020B0604020202020204" pitchFamily="34" charset="0"/>
                <a:ea typeface="Arial Unicode MS" panose="020B0604020202020204" pitchFamily="34" charset="-128"/>
                <a:cs typeface="Arial" panose="020B0604020202020204" pitchFamily="34" charset="0"/>
              </a:rPr>
              <a:t>Basic Education </a:t>
            </a:r>
            <a:r>
              <a:rPr lang="en-US" sz="2400" dirty="0" smtClean="0">
                <a:latin typeface="Arial" panose="020B0604020202020204" pitchFamily="34" charset="0"/>
                <a:ea typeface="Arial Unicode MS" panose="020B0604020202020204" pitchFamily="34" charset="-128"/>
                <a:cs typeface="Arial" panose="020B0604020202020204" pitchFamily="34" charset="0"/>
              </a:rPr>
              <a:t>(CBE) (for </a:t>
            </a:r>
            <a:r>
              <a:rPr lang="en-US" sz="2400" dirty="0">
                <a:latin typeface="Arial" panose="020B0604020202020204" pitchFamily="34" charset="0"/>
                <a:ea typeface="Arial Unicode MS" panose="020B0604020202020204" pitchFamily="34" charset="-128"/>
                <a:cs typeface="Arial" panose="020B0604020202020204" pitchFamily="34" charset="0"/>
              </a:rPr>
              <a:t>out of school children</a:t>
            </a:r>
            <a:r>
              <a:rPr lang="en-US" sz="2400" dirty="0" smtClean="0">
                <a:latin typeface="Arial" panose="020B0604020202020204" pitchFamily="34" charset="0"/>
                <a:ea typeface="Arial Unicode MS" panose="020B0604020202020204" pitchFamily="34" charset="-128"/>
                <a:cs typeface="Arial" panose="020B0604020202020204" pitchFamily="34" charset="0"/>
              </a:rPr>
              <a:t>) and iii) Early </a:t>
            </a:r>
            <a:r>
              <a:rPr lang="en-US" sz="2400" dirty="0">
                <a:latin typeface="Arial" panose="020B0604020202020204" pitchFamily="34" charset="0"/>
                <a:ea typeface="Arial Unicode MS" panose="020B0604020202020204" pitchFamily="34" charset="-128"/>
                <a:cs typeface="Arial" panose="020B0604020202020204" pitchFamily="34" charset="0"/>
              </a:rPr>
              <a:t>Childhood </a:t>
            </a:r>
            <a:r>
              <a:rPr lang="en-US" sz="2400" dirty="0" smtClean="0">
                <a:latin typeface="Arial" panose="020B0604020202020204" pitchFamily="34" charset="0"/>
                <a:ea typeface="Arial Unicode MS" panose="020B0604020202020204" pitchFamily="34" charset="-128"/>
                <a:cs typeface="Arial" panose="020B0604020202020204" pitchFamily="34" charset="0"/>
              </a:rPr>
              <a:t>Education, (ECE) which is under </a:t>
            </a:r>
            <a:r>
              <a:rPr lang="en-US" sz="2400" dirty="0">
                <a:latin typeface="Arial" panose="020B0604020202020204" pitchFamily="34" charset="0"/>
                <a:ea typeface="Arial Unicode MS" panose="020B0604020202020204" pitchFamily="34" charset="-128"/>
                <a:cs typeface="Arial" panose="020B0604020202020204" pitchFamily="34" charset="0"/>
              </a:rPr>
              <a:t>the </a:t>
            </a:r>
            <a:r>
              <a:rPr lang="en-US" sz="2400" dirty="0" smtClean="0">
                <a:latin typeface="Arial" panose="020B0604020202020204" pitchFamily="34" charset="0"/>
                <a:ea typeface="Arial Unicode MS" panose="020B0604020202020204" pitchFamily="34" charset="-128"/>
                <a:cs typeface="Arial" panose="020B0604020202020204" pitchFamily="34" charset="0"/>
              </a:rPr>
              <a:t>mandate of  </a:t>
            </a:r>
            <a:r>
              <a:rPr lang="en-US" sz="2400" dirty="0">
                <a:latin typeface="Arial" panose="020B0604020202020204" pitchFamily="34" charset="0"/>
                <a:ea typeface="Arial Unicode MS" panose="020B0604020202020204" pitchFamily="34" charset="-128"/>
                <a:cs typeface="Arial" panose="020B0604020202020204" pitchFamily="34" charset="0"/>
              </a:rPr>
              <a:t>the Ministry of Gender, </a:t>
            </a:r>
            <a:r>
              <a:rPr lang="en-US" sz="2400" dirty="0" smtClean="0">
                <a:latin typeface="Arial" panose="020B0604020202020204" pitchFamily="34" charset="0"/>
                <a:ea typeface="Arial Unicode MS" panose="020B0604020202020204" pitchFamily="34" charset="-128"/>
                <a:cs typeface="Arial" panose="020B0604020202020204" pitchFamily="34" charset="0"/>
              </a:rPr>
              <a:t>Community Development and Social Welfare.</a:t>
            </a:r>
          </a:p>
          <a:p>
            <a:pPr marL="285750" indent="-285750" algn="just">
              <a:lnSpc>
                <a:spcPct val="115000"/>
              </a:lnSpc>
              <a:buFont typeface="Arial" panose="020B0604020202020204" pitchFamily="34" charset="0"/>
              <a:buChar char="•"/>
            </a:pPr>
            <a:r>
              <a:rPr lang="en-US" sz="2400" dirty="0">
                <a:latin typeface="Arial" panose="020B0604020202020204" pitchFamily="34" charset="0"/>
                <a:ea typeface="Arial Unicode MS" panose="020B0604020202020204" pitchFamily="34" charset="-128"/>
                <a:cs typeface="Arial" panose="020B0604020202020204" pitchFamily="34" charset="0"/>
              </a:rPr>
              <a:t>The Directorate is supported by </a:t>
            </a:r>
            <a:r>
              <a:rPr lang="en-US" sz="2400" dirty="0" smtClean="0">
                <a:latin typeface="Arial" panose="020B0604020202020204" pitchFamily="34" charset="0"/>
                <a:ea typeface="Arial Unicode MS" panose="020B0604020202020204" pitchFamily="34" charset="-128"/>
                <a:cs typeface="Arial" panose="020B0604020202020204" pitchFamily="34" charset="0"/>
              </a:rPr>
              <a:t>cross </a:t>
            </a:r>
            <a:r>
              <a:rPr lang="en-US" sz="2400" dirty="0">
                <a:latin typeface="Arial" panose="020B0604020202020204" pitchFamily="34" charset="0"/>
                <a:ea typeface="Arial Unicode MS" panose="020B0604020202020204" pitchFamily="34" charset="-128"/>
                <a:cs typeface="Arial" panose="020B0604020202020204" pitchFamily="34" charset="0"/>
              </a:rPr>
              <a:t>cutting Directorates whose activities  are integrated </a:t>
            </a:r>
            <a:r>
              <a:rPr lang="en-US" sz="2400" dirty="0" smtClean="0">
                <a:latin typeface="Arial" panose="020B0604020202020204" pitchFamily="34" charset="0"/>
                <a:ea typeface="Arial Unicode MS" panose="020B0604020202020204" pitchFamily="34" charset="-128"/>
                <a:cs typeface="Arial" panose="020B0604020202020204" pitchFamily="34" charset="0"/>
              </a:rPr>
              <a:t>in basic </a:t>
            </a:r>
            <a:r>
              <a:rPr lang="en-US" sz="2400" dirty="0">
                <a:latin typeface="Arial" panose="020B0604020202020204" pitchFamily="34" charset="0"/>
                <a:ea typeface="Arial Unicode MS" panose="020B0604020202020204" pitchFamily="34" charset="-128"/>
                <a:cs typeface="Arial" panose="020B0604020202020204" pitchFamily="34" charset="0"/>
              </a:rPr>
              <a:t>education. These are: Inclusive Education, School Health, Nutrition, Gender &amp; HIV/AIDS, Science, Technology &amp; Innovation, Open Distance &amp; e-Learning and Technical </a:t>
            </a:r>
            <a:r>
              <a:rPr lang="en-US" sz="2400" dirty="0" smtClean="0">
                <a:latin typeface="Arial" panose="020B0604020202020204" pitchFamily="34" charset="0"/>
                <a:ea typeface="Arial Unicode MS" panose="020B0604020202020204" pitchFamily="34" charset="-128"/>
                <a:cs typeface="Arial" panose="020B0604020202020204" pitchFamily="34" charset="0"/>
              </a:rPr>
              <a:t>&amp; Vocational Education.</a:t>
            </a:r>
            <a:endParaRPr lang="en-US" sz="2400" dirty="0">
              <a:latin typeface="Arial" panose="020B0604020202020204" pitchFamily="34" charset="0"/>
              <a:ea typeface="Arial Unicode MS" panose="020B0604020202020204" pitchFamily="34" charset="-128"/>
              <a:cs typeface="Arial" panose="020B0604020202020204" pitchFamily="34" charset="0"/>
            </a:endParaRPr>
          </a:p>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20025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355995" y="495759"/>
            <a:ext cx="10399003" cy="1202412"/>
          </a:xfrm>
        </p:spPr>
        <p:txBody>
          <a:bodyPr>
            <a:noAutofit/>
          </a:bodyPr>
          <a:lstStyle/>
          <a:p>
            <a:r>
              <a:rPr lang="en-US" sz="4000" b="1" dirty="0" smtClean="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rPr>
              <a:t>ECD Strategic Objective </a:t>
            </a:r>
            <a:endParaRPr lang="en-US" sz="40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1147937390"/>
              </p:ext>
            </p:extLst>
          </p:nvPr>
        </p:nvGraphicFramePr>
        <p:xfrm>
          <a:off x="353028" y="2038119"/>
          <a:ext cx="11216120" cy="4697010"/>
        </p:xfrm>
        <a:graphic>
          <a:graphicData uri="http://schemas.openxmlformats.org/drawingml/2006/table">
            <a:tbl>
              <a:tblPr firstRow="1" bandRow="1">
                <a:tableStyleId>{5C22544A-7EE6-4342-B048-85BDC9FD1C3A}</a:tableStyleId>
              </a:tblPr>
              <a:tblGrid>
                <a:gridCol w="2284823">
                  <a:extLst>
                    <a:ext uri="{9D8B030D-6E8A-4147-A177-3AD203B41FA5}">
                      <a16:colId xmlns:a16="http://schemas.microsoft.com/office/drawing/2014/main" val="20000"/>
                    </a:ext>
                  </a:extLst>
                </a:gridCol>
                <a:gridCol w="8931297">
                  <a:extLst>
                    <a:ext uri="{9D8B030D-6E8A-4147-A177-3AD203B41FA5}">
                      <a16:colId xmlns:a16="http://schemas.microsoft.com/office/drawing/2014/main" val="20001"/>
                    </a:ext>
                  </a:extLst>
                </a:gridCol>
              </a:tblGrid>
              <a:tr h="441955">
                <a:tc gridSpan="2">
                  <a:txBody>
                    <a:bodyPr/>
                    <a:lstStyle/>
                    <a:p>
                      <a:r>
                        <a:rPr lang="en-US" dirty="0" smtClean="0"/>
                        <a:t>General Objective: To ensure equitable access to quality ECD services for children aged 5-6</a:t>
                      </a:r>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762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smtClean="0"/>
                        <a:t>Strategic</a:t>
                      </a:r>
                      <a:r>
                        <a:rPr lang="en-US" sz="2000" b="1" baseline="0" dirty="0" smtClean="0"/>
                        <a:t> Objectives</a:t>
                      </a:r>
                      <a:endParaRPr lang="en-US" sz="2000" b="1" dirty="0" smtClean="0"/>
                    </a:p>
                    <a:p>
                      <a:endParaRPr 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smtClean="0"/>
                        <a:t>Achievements</a:t>
                      </a:r>
                    </a:p>
                    <a:p>
                      <a:endParaRPr lang="en-US" sz="2000" b="1" dirty="0"/>
                    </a:p>
                  </a:txBody>
                  <a:tcPr/>
                </a:tc>
                <a:extLst>
                  <a:ext uri="{0D108BD9-81ED-4DB2-BD59-A6C34878D82A}">
                    <a16:rowId xmlns:a16="http://schemas.microsoft.com/office/drawing/2014/main" val="10001"/>
                  </a:ext>
                </a:extLst>
              </a:tr>
              <a:tr h="617527">
                <a:tc>
                  <a:txBody>
                    <a:bodyPr/>
                    <a:lstStyle/>
                    <a:p>
                      <a:r>
                        <a:rPr lang="en-US" sz="1400" dirty="0" smtClean="0"/>
                        <a:t>To</a:t>
                      </a:r>
                      <a:r>
                        <a:rPr lang="en-US" sz="1400" baseline="0" dirty="0" smtClean="0"/>
                        <a:t> i</a:t>
                      </a:r>
                      <a:r>
                        <a:rPr lang="en-US" sz="1400" dirty="0" smtClean="0"/>
                        <a:t>ncrease access to ECD services on an equity basis</a:t>
                      </a:r>
                      <a:endParaRPr lang="en-US" sz="1400" dirty="0"/>
                    </a:p>
                  </a:txBody>
                  <a:tcPr/>
                </a:tc>
                <a:tc>
                  <a:txBody>
                    <a:bodyPr/>
                    <a:lstStyle/>
                    <a:p>
                      <a:r>
                        <a:rPr lang="en-US" sz="1400" dirty="0" smtClean="0"/>
                        <a:t>Enrolment has increased from</a:t>
                      </a:r>
                      <a:r>
                        <a:rPr lang="en-US" sz="1400" baseline="0" dirty="0" smtClean="0"/>
                        <a:t> 27.6% in 2021 to 31% in 2022, implying that the number of children having access to ECD has increased by 3.4%</a:t>
                      </a:r>
                    </a:p>
                    <a:p>
                      <a:r>
                        <a:rPr lang="en-US" sz="1400" baseline="0" dirty="0" smtClean="0"/>
                        <a:t>Construction of 40 Model ECD centres </a:t>
                      </a:r>
                      <a:endParaRPr lang="en-US" sz="1400" dirty="0"/>
                    </a:p>
                  </a:txBody>
                  <a:tcPr/>
                </a:tc>
                <a:extLst>
                  <a:ext uri="{0D108BD9-81ED-4DB2-BD59-A6C34878D82A}">
                    <a16:rowId xmlns:a16="http://schemas.microsoft.com/office/drawing/2014/main" val="10002"/>
                  </a:ext>
                </a:extLst>
              </a:tr>
              <a:tr h="1634630">
                <a:tc>
                  <a:txBody>
                    <a:bodyPr/>
                    <a:lstStyle/>
                    <a:p>
                      <a:r>
                        <a:rPr lang="en-US" sz="1400" dirty="0" smtClean="0"/>
                        <a:t>To</a:t>
                      </a:r>
                      <a:r>
                        <a:rPr lang="en-US" sz="1400" baseline="0" dirty="0" smtClean="0"/>
                        <a:t> i</a:t>
                      </a:r>
                      <a:r>
                        <a:rPr lang="en-US" sz="1400" dirty="0" smtClean="0"/>
                        <a:t>mprove quality of learning and teaching in ECD.</a:t>
                      </a:r>
                      <a:endParaRPr lang="en-US" sz="1400" dirty="0"/>
                    </a:p>
                  </a:txBody>
                  <a:tcPr/>
                </a:tc>
                <a:tc>
                  <a:txBody>
                    <a:bodyPr/>
                    <a:lstStyle/>
                    <a:p>
                      <a:r>
                        <a:rPr lang="en-US" sz="1400" dirty="0" smtClean="0">
                          <a:latin typeface="Arial Unicode MS" panose="020B0604020202020204" pitchFamily="34" charset="-128"/>
                          <a:ea typeface="Arial Unicode MS" panose="020B0604020202020204" pitchFamily="34" charset="-128"/>
                          <a:cs typeface="Arial Unicode MS" panose="020B0604020202020204" pitchFamily="34" charset="-128"/>
                        </a:rPr>
                        <a:t>Recruited  and trained 2000  caregivers </a:t>
                      </a:r>
                      <a:endParaRPr lang="en-US" sz="1400" dirty="0" smtClean="0"/>
                    </a:p>
                    <a:p>
                      <a:r>
                        <a:rPr lang="en-US" sz="1400" dirty="0" smtClean="0"/>
                        <a:t>Percentage</a:t>
                      </a:r>
                      <a:r>
                        <a:rPr lang="en-US" sz="1400" baseline="0" dirty="0" smtClean="0"/>
                        <a:t> of trained caregivers has increased from 50% in 2021 to 50.3% in 2022, indicating that it is less likely that the target of 75% in 2025 will be reached </a:t>
                      </a:r>
                    </a:p>
                    <a:p>
                      <a:r>
                        <a:rPr lang="en-US" sz="1400" dirty="0" smtClean="0"/>
                        <a:t>Although</a:t>
                      </a:r>
                      <a:r>
                        <a:rPr lang="en-US" sz="1400" baseline="0" dirty="0" smtClean="0"/>
                        <a:t> 2000 caregivers were recruited and trained, the 0.3% increase will not have meaningful impact because they is high demand for ECD services</a:t>
                      </a:r>
                    </a:p>
                    <a:p>
                      <a:r>
                        <a:rPr lang="en-US" sz="1400" baseline="0" dirty="0" smtClean="0"/>
                        <a:t>ECD curriculum has been aligned with that of the primary school implying that there will be smooth transition of learners</a:t>
                      </a:r>
                    </a:p>
                  </a:txBody>
                  <a:tcPr/>
                </a:tc>
                <a:extLst>
                  <a:ext uri="{0D108BD9-81ED-4DB2-BD59-A6C34878D82A}">
                    <a16:rowId xmlns:a16="http://schemas.microsoft.com/office/drawing/2014/main" val="10003"/>
                  </a:ext>
                </a:extLst>
              </a:tr>
              <a:tr h="1126078">
                <a:tc>
                  <a:txBody>
                    <a:bodyPr/>
                    <a:lstStyle/>
                    <a:p>
                      <a:r>
                        <a:rPr lang="en-US" sz="1400" dirty="0" smtClean="0"/>
                        <a:t>To</a:t>
                      </a:r>
                      <a:r>
                        <a:rPr lang="en-US" sz="1400" baseline="0" dirty="0" smtClean="0"/>
                        <a:t> i</a:t>
                      </a:r>
                      <a:r>
                        <a:rPr lang="en-US" sz="1400" dirty="0" smtClean="0"/>
                        <a:t>mprove governance and management of ECD</a:t>
                      </a:r>
                      <a:endParaRPr lang="en-US" sz="1400" dirty="0"/>
                    </a:p>
                  </a:txBody>
                  <a:tcPr/>
                </a:tc>
                <a:tc>
                  <a:txBody>
                    <a:bodyPr/>
                    <a:lstStyle/>
                    <a:p>
                      <a:r>
                        <a:rPr lang="en-US" sz="1400" dirty="0" smtClean="0"/>
                        <a:t>There has been an increase of ECD funding from 0.2</a:t>
                      </a:r>
                      <a:r>
                        <a:rPr lang="en-US" sz="1400" baseline="0" dirty="0" smtClean="0"/>
                        <a:t>% to 1%. It is likely that the 2% target for 2025 will be achieved</a:t>
                      </a:r>
                    </a:p>
                    <a:p>
                      <a:r>
                        <a:rPr lang="en-US" sz="1400" baseline="0" dirty="0" smtClean="0"/>
                        <a:t>An increase of 0.8% in ECD funding is due to introduction of caregiver honoraria</a:t>
                      </a:r>
                    </a:p>
                    <a:p>
                      <a:r>
                        <a:rPr lang="en-US" sz="1400" baseline="0" dirty="0" smtClean="0"/>
                        <a:t>However, this increase is not adequate to support all ECD activities in all the ECD centres</a:t>
                      </a:r>
                    </a:p>
                    <a:p>
                      <a:r>
                        <a:rPr lang="en-US" sz="1400" baseline="0" dirty="0" smtClean="0"/>
                        <a:t> </a:t>
                      </a:r>
                      <a:endParaRPr lang="en-US" sz="1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41496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584595" y="277520"/>
            <a:ext cx="10399003" cy="1202412"/>
          </a:xfrm>
        </p:spPr>
        <p:txBody>
          <a:bodyPr>
            <a:noAutofit/>
          </a:bodyPr>
          <a:lstStyle/>
          <a:p>
            <a:pPr algn="l"/>
            <a:r>
              <a:rPr lang="en-US" sz="3200" b="1" dirty="0"/>
              <a:t>General Objective</a:t>
            </a:r>
            <a:r>
              <a:rPr lang="en-US" sz="3200" b="1" dirty="0" smtClean="0"/>
              <a:t>: </a:t>
            </a:r>
            <a:r>
              <a:rPr lang="en-US" sz="3200" b="1" dirty="0"/>
              <a:t>Improve equitable access to quality learning for all children in Primary </a:t>
            </a:r>
            <a:r>
              <a:rPr lang="en-US" sz="3200" b="1" dirty="0" smtClean="0"/>
              <a:t>Education</a:t>
            </a:r>
            <a:endParaRPr lang="en-US" sz="32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905436" y="2124155"/>
            <a:ext cx="10954870" cy="485582"/>
          </a:xfrm>
          <a:prstGeom prst="rect">
            <a:avLst/>
          </a:prstGeom>
        </p:spPr>
        <p:txBody>
          <a:bodyPr wrap="square">
            <a:spAutoFit/>
          </a:bodyPr>
          <a:lstStyle/>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val="2570179148"/>
              </p:ext>
            </p:extLst>
          </p:nvPr>
        </p:nvGraphicFramePr>
        <p:xfrm>
          <a:off x="615949" y="1900766"/>
          <a:ext cx="11020638" cy="4729480"/>
        </p:xfrm>
        <a:graphic>
          <a:graphicData uri="http://schemas.openxmlformats.org/drawingml/2006/table">
            <a:tbl>
              <a:tblPr firstRow="1" bandRow="1">
                <a:tableStyleId>{5C22544A-7EE6-4342-B048-85BDC9FD1C3A}</a:tableStyleId>
              </a:tblPr>
              <a:tblGrid>
                <a:gridCol w="2589926">
                  <a:extLst>
                    <a:ext uri="{9D8B030D-6E8A-4147-A177-3AD203B41FA5}">
                      <a16:colId xmlns:a16="http://schemas.microsoft.com/office/drawing/2014/main" val="20000"/>
                    </a:ext>
                  </a:extLst>
                </a:gridCol>
                <a:gridCol w="8430712">
                  <a:extLst>
                    <a:ext uri="{9D8B030D-6E8A-4147-A177-3AD203B41FA5}">
                      <a16:colId xmlns:a16="http://schemas.microsoft.com/office/drawing/2014/main" val="20001"/>
                    </a:ext>
                  </a:extLst>
                </a:gridCol>
              </a:tblGrid>
              <a:tr h="370840">
                <a:tc>
                  <a:txBody>
                    <a:bodyPr/>
                    <a:lstStyle/>
                    <a:p>
                      <a:r>
                        <a:rPr lang="en-US" b="1" dirty="0" smtClean="0"/>
                        <a:t>Strategic Objectives</a:t>
                      </a:r>
                      <a:endParaRPr lang="en-US" b="1" dirty="0"/>
                    </a:p>
                  </a:txBody>
                  <a:tcPr/>
                </a:tc>
                <a:tc>
                  <a:txBody>
                    <a:bodyPr/>
                    <a:lstStyle/>
                    <a:p>
                      <a:r>
                        <a:rPr lang="en-US" b="1" dirty="0" smtClean="0"/>
                        <a:t>Achievements</a:t>
                      </a:r>
                      <a:endParaRPr lang="en-US" b="1" dirty="0"/>
                    </a:p>
                  </a:txBody>
                  <a:tcPr/>
                </a:tc>
                <a:extLst>
                  <a:ext uri="{0D108BD9-81ED-4DB2-BD59-A6C34878D82A}">
                    <a16:rowId xmlns:a16="http://schemas.microsoft.com/office/drawing/2014/main" val="10000"/>
                  </a:ext>
                </a:extLst>
              </a:tr>
              <a:tr h="370840">
                <a:tc>
                  <a:txBody>
                    <a:bodyPr/>
                    <a:lstStyle/>
                    <a:p>
                      <a:r>
                        <a:rPr lang="en-US" sz="2000" dirty="0" smtClean="0"/>
                        <a:t>To</a:t>
                      </a:r>
                      <a:r>
                        <a:rPr lang="en-US" sz="2000" baseline="0" dirty="0" smtClean="0"/>
                        <a:t> i</a:t>
                      </a:r>
                      <a:r>
                        <a:rPr lang="en-US" sz="2000" dirty="0" smtClean="0"/>
                        <a:t>mprove equitable access to primary education</a:t>
                      </a:r>
                      <a:endParaRPr lang="en-US" sz="2000" dirty="0"/>
                    </a:p>
                  </a:txBody>
                  <a:tcPr/>
                </a:tc>
                <a:tc>
                  <a:txBody>
                    <a:bodyPr/>
                    <a:lstStyle/>
                    <a:p>
                      <a:pPr marL="342900" indent="-342900">
                        <a:buFont typeface="Arial" panose="020B0604020202020204" pitchFamily="34" charset="0"/>
                        <a:buChar char="•"/>
                      </a:pPr>
                      <a:r>
                        <a:rPr lang="en-US" sz="2000" smtClean="0"/>
                        <a:t>Developed </a:t>
                      </a:r>
                      <a:r>
                        <a:rPr lang="en-US" sz="2000" dirty="0" smtClean="0"/>
                        <a:t>a comprehensive and realistic Safer School Construction </a:t>
                      </a:r>
                      <a:r>
                        <a:rPr lang="en-US" sz="2000" smtClean="0"/>
                        <a:t>guidelines </a:t>
                      </a:r>
                    </a:p>
                    <a:p>
                      <a:pPr marL="342900" indent="-342900">
                        <a:buFont typeface="Arial" panose="020B0604020202020204" pitchFamily="34" charset="0"/>
                        <a:buChar char="•"/>
                      </a:pPr>
                      <a:r>
                        <a:rPr lang="en-US" sz="2000" smtClean="0"/>
                        <a:t>Institutionalized </a:t>
                      </a:r>
                      <a:r>
                        <a:rPr lang="en-US" sz="2000" dirty="0" smtClean="0"/>
                        <a:t>cost</a:t>
                      </a:r>
                      <a:r>
                        <a:rPr lang="en-US" sz="2000" baseline="0" dirty="0" smtClean="0"/>
                        <a:t> effective community led construction of school infrastructure as a way of fast tracking the provision of school </a:t>
                      </a:r>
                      <a:r>
                        <a:rPr lang="en-US" sz="2000" baseline="0" smtClean="0"/>
                        <a:t>infrastructure </a:t>
                      </a:r>
                    </a:p>
                    <a:p>
                      <a:pPr marL="342900" indent="-342900">
                        <a:buFont typeface="Arial" panose="020B0604020202020204" pitchFamily="34" charset="0"/>
                        <a:buChar char="•"/>
                      </a:pPr>
                      <a:r>
                        <a:rPr lang="en-GB" sz="2000" smtClean="0">
                          <a:latin typeface="Arial Unicode MS" panose="020B0604020202020204" pitchFamily="34" charset="-128"/>
                          <a:ea typeface="Arial Unicode MS" panose="020B0604020202020204" pitchFamily="34" charset="-128"/>
                          <a:cs typeface="Arial Unicode MS" panose="020B0604020202020204" pitchFamily="34" charset="-128"/>
                        </a:rPr>
                        <a:t>constructed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980 additional classrooms against the annual target of </a:t>
                      </a:r>
                      <a:r>
                        <a:rPr lang="en-GB" sz="2000" smtClean="0">
                          <a:latin typeface="Arial Unicode MS" panose="020B0604020202020204" pitchFamily="34" charset="-128"/>
                          <a:ea typeface="Arial Unicode MS" panose="020B0604020202020204" pitchFamily="34" charset="-128"/>
                          <a:cs typeface="Arial Unicode MS" panose="020B0604020202020204" pitchFamily="34" charset="-128"/>
                        </a:rPr>
                        <a:t>1000 </a:t>
                      </a:r>
                    </a:p>
                    <a:p>
                      <a:pPr marL="342900" indent="-342900">
                        <a:buFont typeface="Arial" panose="020B0604020202020204" pitchFamily="34" charset="0"/>
                        <a:buChar char="•"/>
                      </a:pPr>
                      <a:r>
                        <a:rPr lang="en-GB" sz="2000" smtClean="0">
                          <a:latin typeface="Arial Unicode MS" panose="020B0604020202020204" pitchFamily="34" charset="-128"/>
                          <a:ea typeface="Arial Unicode MS" panose="020B0604020202020204" pitchFamily="34" charset="-128"/>
                          <a:cs typeface="Arial Unicode MS" panose="020B0604020202020204" pitchFamily="34" charset="-128"/>
                        </a:rPr>
                        <a:t>Achieved</a:t>
                      </a:r>
                      <a:r>
                        <a:rPr lang="en-GB" sz="2000" baseline="0" smtClean="0">
                          <a:latin typeface="Arial Unicode MS" panose="020B0604020202020204" pitchFamily="34" charset="-128"/>
                          <a:ea typeface="Arial Unicode MS" panose="020B0604020202020204" pitchFamily="34" charset="-128"/>
                          <a:cs typeface="Arial Unicode MS" panose="020B0604020202020204" pitchFamily="34" charset="-128"/>
                        </a:rPr>
                        <a:t> an average </a:t>
                      </a:r>
                      <a:r>
                        <a:rPr lang="en-US" sz="2000" smtClean="0">
                          <a:latin typeface="Arial Unicode MS" panose="020B0604020202020204" pitchFamily="34" charset="-128"/>
                          <a:ea typeface="Arial Unicode MS" panose="020B0604020202020204" pitchFamily="34" charset="-128"/>
                          <a:cs typeface="Arial Unicode MS" panose="020B0604020202020204" pitchFamily="34" charset="-128"/>
                        </a:rPr>
                        <a:t>PPCR of 98 against the target of 98:1 by</a:t>
                      </a:r>
                      <a:r>
                        <a:rPr lang="en-US" sz="2000" baseline="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000" smtClean="0">
                          <a:latin typeface="Arial Unicode MS" panose="020B0604020202020204" pitchFamily="34" charset="-128"/>
                          <a:ea typeface="Arial Unicode MS" panose="020B0604020202020204" pitchFamily="34" charset="-128"/>
                          <a:cs typeface="Arial Unicode MS" panose="020B0604020202020204" pitchFamily="34" charset="-128"/>
                        </a:rPr>
                        <a:t>2025</a:t>
                      </a:r>
                      <a:r>
                        <a:rPr lang="en-US" sz="2000" baseline="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200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r>
                        <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Constructed</a:t>
                      </a:r>
                      <a:r>
                        <a:rPr lang="en-GB" sz="2000" baseline="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534 </a:t>
                      </a:r>
                      <a:r>
                        <a:rPr lang="en-GB" sz="2000"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teachers</a:t>
                      </a:r>
                      <a:r>
                        <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houses</a:t>
                      </a:r>
                    </a:p>
                    <a:p>
                      <a:pPr marL="342900" indent="-342900">
                        <a:buFont typeface="Arial" panose="020B0604020202020204" pitchFamily="34" charset="0"/>
                        <a:buChar char="•"/>
                      </a:pPr>
                      <a:r>
                        <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Drilled</a:t>
                      </a:r>
                      <a:r>
                        <a:rPr lang="en-GB" sz="2000" baseline="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563 new </a:t>
                      </a:r>
                      <a:r>
                        <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boreholes</a:t>
                      </a:r>
                      <a:r>
                        <a:rPr lang="en-GB" sz="2000" baseline="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r>
                        <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However,</a:t>
                      </a:r>
                      <a:r>
                        <a:rPr lang="en-GB" sz="2000" baseline="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the impact of natural disasters has reduced the growth of latrines from 88,370 in 2021 to 88,380 in 2022</a:t>
                      </a:r>
                      <a:endParaRPr lang="en-GB" sz="200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000" baseline="0" dirty="0" smtClean="0"/>
                    </a:p>
                    <a:p>
                      <a:endParaRPr lang="en-US" sz="2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12455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26487"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15768" y="360677"/>
            <a:ext cx="10399003" cy="1202412"/>
          </a:xfrm>
        </p:spPr>
        <p:txBody>
          <a:bodyPr>
            <a:noAutofit/>
          </a:bodyPr>
          <a:lstStyle/>
          <a:p>
            <a:pPr algn="l"/>
            <a:r>
              <a:rPr lang="en-US" sz="3200" b="1" dirty="0"/>
              <a:t>General Objective</a:t>
            </a:r>
            <a:r>
              <a:rPr lang="en-US" sz="3200" b="1" dirty="0" smtClean="0"/>
              <a:t>: </a:t>
            </a:r>
            <a:r>
              <a:rPr lang="en-US" sz="3200" b="1" dirty="0"/>
              <a:t>Improve equitable access to quality learning for all children in Primary Education. </a:t>
            </a:r>
            <a:endParaRPr lang="en-US" sz="32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905436" y="2124155"/>
            <a:ext cx="10954870" cy="485582"/>
          </a:xfrm>
          <a:prstGeom prst="rect">
            <a:avLst/>
          </a:prstGeom>
        </p:spPr>
        <p:txBody>
          <a:bodyPr wrap="square">
            <a:spAutoFit/>
          </a:bodyPr>
          <a:lstStyle/>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val="1921406724"/>
              </p:ext>
            </p:extLst>
          </p:nvPr>
        </p:nvGraphicFramePr>
        <p:xfrm>
          <a:off x="615949" y="1900766"/>
          <a:ext cx="10329757" cy="4119880"/>
        </p:xfrm>
        <a:graphic>
          <a:graphicData uri="http://schemas.openxmlformats.org/drawingml/2006/table">
            <a:tbl>
              <a:tblPr firstRow="1" bandRow="1">
                <a:tableStyleId>{5C22544A-7EE6-4342-B048-85BDC9FD1C3A}</a:tableStyleId>
              </a:tblPr>
              <a:tblGrid>
                <a:gridCol w="2427565">
                  <a:extLst>
                    <a:ext uri="{9D8B030D-6E8A-4147-A177-3AD203B41FA5}">
                      <a16:colId xmlns:a16="http://schemas.microsoft.com/office/drawing/2014/main" val="20000"/>
                    </a:ext>
                  </a:extLst>
                </a:gridCol>
                <a:gridCol w="7902192">
                  <a:extLst>
                    <a:ext uri="{9D8B030D-6E8A-4147-A177-3AD203B41FA5}">
                      <a16:colId xmlns:a16="http://schemas.microsoft.com/office/drawing/2014/main" val="20001"/>
                    </a:ext>
                  </a:extLst>
                </a:gridCol>
              </a:tblGrid>
              <a:tr h="370840">
                <a:tc>
                  <a:txBody>
                    <a:bodyPr/>
                    <a:lstStyle/>
                    <a:p>
                      <a:r>
                        <a:rPr lang="en-US" b="1" dirty="0" smtClean="0"/>
                        <a:t>Strategic Objectives</a:t>
                      </a:r>
                      <a:endParaRPr lang="en-US" b="1" dirty="0"/>
                    </a:p>
                  </a:txBody>
                  <a:tcPr/>
                </a:tc>
                <a:tc>
                  <a:txBody>
                    <a:bodyPr/>
                    <a:lstStyle/>
                    <a:p>
                      <a:r>
                        <a:rPr lang="en-US" b="1" dirty="0" smtClean="0"/>
                        <a:t>Achievements Cont’d</a:t>
                      </a:r>
                      <a:endParaRPr lang="en-US" b="1" dirty="0"/>
                    </a:p>
                  </a:txBody>
                  <a:tcPr/>
                </a:tc>
                <a:extLst>
                  <a:ext uri="{0D108BD9-81ED-4DB2-BD59-A6C34878D82A}">
                    <a16:rowId xmlns:a16="http://schemas.microsoft.com/office/drawing/2014/main" val="10000"/>
                  </a:ext>
                </a:extLst>
              </a:tr>
              <a:tr h="370840">
                <a:tc>
                  <a:txBody>
                    <a:bodyPr/>
                    <a:lstStyle/>
                    <a:p>
                      <a:r>
                        <a:rPr lang="en-US" sz="2000" dirty="0" smtClean="0"/>
                        <a:t>To</a:t>
                      </a:r>
                      <a:r>
                        <a:rPr lang="en-US" sz="2000" baseline="0" dirty="0" smtClean="0"/>
                        <a:t> i</a:t>
                      </a:r>
                      <a:r>
                        <a:rPr lang="en-US" sz="2000" dirty="0" smtClean="0"/>
                        <a:t>mprove equitable access to primary education</a:t>
                      </a:r>
                      <a:endParaRPr lang="en-US" sz="2000" dirty="0"/>
                    </a:p>
                  </a:txBody>
                  <a:tcPr/>
                </a:tc>
                <a:tc>
                  <a:txBody>
                    <a:bodyPr/>
                    <a:lstStyle/>
                    <a:p>
                      <a:pPr marL="342900" indent="-342900">
                        <a:buFont typeface="Arial" panose="020B0604020202020204" pitchFamily="34" charset="0"/>
                        <a:buChar char="•"/>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Enrolment in public primary</a:t>
                      </a: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schools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decreased</a:t>
                      </a: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from 4,815,970 in 2021 to 4,783,093 in 2022</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This represents</a:t>
                      </a: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 a decrease of 1%</a:t>
                      </a:r>
                    </a:p>
                    <a:p>
                      <a:pPr marL="342900" indent="-342900">
                        <a:buFont typeface="Arial" panose="020B0604020202020204" pitchFamily="34" charset="0"/>
                        <a:buChar char="•"/>
                      </a:pP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This decline in enrolment could be attributed to the prevalence of the COVID-19 pandemic and natural disasters that affected some parts of the country</a:t>
                      </a:r>
                    </a:p>
                    <a:p>
                      <a:pPr marL="342900" indent="-342900">
                        <a:buFont typeface="Arial" panose="020B0604020202020204" pitchFamily="34" charset="0"/>
                        <a:buChar char="•"/>
                      </a:pP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On the other hand, enrolment in private primary schools increased from 140,697 in 2021 to 160,540 in 2022 representing a percentage increase of 0.9</a:t>
                      </a:r>
                    </a:p>
                    <a:p>
                      <a:pPr marL="342900" indent="-342900">
                        <a:buFont typeface="Arial" panose="020B0604020202020204" pitchFamily="34" charset="0"/>
                        <a:buChar char="•"/>
                      </a:pP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Private schools continued to provide education through e-learning and this is possibly why they had an increased </a:t>
                      </a:r>
                      <a:r>
                        <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rPr>
                        <a:t>enrolment</a:t>
                      </a:r>
                      <a:endParaRPr lang="en-GB" sz="2000" baseline="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2000" baseline="0" dirty="0" smtClean="0"/>
                    </a:p>
                    <a:p>
                      <a:endParaRPr lang="en-US" sz="2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632692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17338"/>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15768" y="267129"/>
            <a:ext cx="10399003" cy="1202412"/>
          </a:xfrm>
        </p:spPr>
        <p:txBody>
          <a:bodyPr>
            <a:noAutofit/>
          </a:bodyPr>
          <a:lstStyle/>
          <a:p>
            <a:pPr algn="l"/>
            <a:r>
              <a:rPr lang="en-US" sz="3200" b="1" dirty="0"/>
              <a:t>General Objective</a:t>
            </a:r>
            <a:r>
              <a:rPr lang="en-US" sz="3200" b="1" dirty="0" smtClean="0"/>
              <a:t>: </a:t>
            </a:r>
            <a:r>
              <a:rPr lang="en-US" sz="3200" b="1" dirty="0"/>
              <a:t>Improve equitable access to quality learning for all children in Primary Education. </a:t>
            </a:r>
            <a:endParaRPr lang="en-US" sz="32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905436" y="2124155"/>
            <a:ext cx="10954870" cy="485582"/>
          </a:xfrm>
          <a:prstGeom prst="rect">
            <a:avLst/>
          </a:prstGeom>
        </p:spPr>
        <p:txBody>
          <a:bodyPr wrap="square">
            <a:spAutoFit/>
          </a:bodyPr>
          <a:lstStyle/>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val="186645408"/>
              </p:ext>
            </p:extLst>
          </p:nvPr>
        </p:nvGraphicFramePr>
        <p:xfrm>
          <a:off x="615949" y="1900765"/>
          <a:ext cx="10451678" cy="4572000"/>
        </p:xfrm>
        <a:graphic>
          <a:graphicData uri="http://schemas.openxmlformats.org/drawingml/2006/table">
            <a:tbl>
              <a:tblPr firstRow="1" bandRow="1">
                <a:tableStyleId>{5C22544A-7EE6-4342-B048-85BDC9FD1C3A}</a:tableStyleId>
              </a:tblPr>
              <a:tblGrid>
                <a:gridCol w="2456217">
                  <a:extLst>
                    <a:ext uri="{9D8B030D-6E8A-4147-A177-3AD203B41FA5}">
                      <a16:colId xmlns:a16="http://schemas.microsoft.com/office/drawing/2014/main" val="20000"/>
                    </a:ext>
                  </a:extLst>
                </a:gridCol>
                <a:gridCol w="7995461">
                  <a:extLst>
                    <a:ext uri="{9D8B030D-6E8A-4147-A177-3AD203B41FA5}">
                      <a16:colId xmlns:a16="http://schemas.microsoft.com/office/drawing/2014/main" val="20001"/>
                    </a:ext>
                  </a:extLst>
                </a:gridCol>
              </a:tblGrid>
              <a:tr h="538837">
                <a:tc>
                  <a:txBody>
                    <a:bodyPr/>
                    <a:lstStyle/>
                    <a:p>
                      <a:r>
                        <a:rPr lang="en-US" sz="2400" b="1" dirty="0" smtClean="0"/>
                        <a:t>Strategic Objectives</a:t>
                      </a:r>
                      <a:endParaRPr lang="en-US" sz="2400" b="1" dirty="0"/>
                    </a:p>
                  </a:txBody>
                  <a:tcPr/>
                </a:tc>
                <a:tc>
                  <a:txBody>
                    <a:bodyPr/>
                    <a:lstStyle/>
                    <a:p>
                      <a:r>
                        <a:rPr lang="en-US" sz="2400" b="1" dirty="0" smtClean="0"/>
                        <a:t>Achievements</a:t>
                      </a:r>
                      <a:endParaRPr lang="en-US" sz="2400" b="1" dirty="0"/>
                    </a:p>
                  </a:txBody>
                  <a:tcPr/>
                </a:tc>
                <a:extLst>
                  <a:ext uri="{0D108BD9-81ED-4DB2-BD59-A6C34878D82A}">
                    <a16:rowId xmlns:a16="http://schemas.microsoft.com/office/drawing/2014/main" val="10000"/>
                  </a:ext>
                </a:extLst>
              </a:tr>
              <a:tr h="3720192">
                <a:tc>
                  <a:txBody>
                    <a:bodyPr/>
                    <a:lstStyle/>
                    <a:p>
                      <a:r>
                        <a:rPr lang="en-US" sz="2400" dirty="0" smtClean="0"/>
                        <a:t>Improve quality and relevance of teaching and learning in primary education.</a:t>
                      </a:r>
                      <a:endParaRPr lang="en-US" sz="2400" dirty="0"/>
                    </a:p>
                  </a:txBody>
                  <a:tcPr/>
                </a:tc>
                <a:tc>
                  <a:txBody>
                    <a:bodyPr/>
                    <a:lstStyle/>
                    <a:p>
                      <a:pPr marL="285750" indent="-285750">
                        <a:buFont typeface="Arial" panose="020B0604020202020204" pitchFamily="34" charset="0"/>
                        <a:buChar char="•"/>
                      </a:pPr>
                      <a:r>
                        <a:rPr lang="en-US" sz="2400" baseline="0" dirty="0" smtClean="0"/>
                        <a:t>Increased direct funding to schools from a minimum of MK600,000 in 2021 to MK800,000 in 2022</a:t>
                      </a:r>
                    </a:p>
                    <a:p>
                      <a:pPr marL="285750" indent="-285750">
                        <a:buFont typeface="Arial" panose="020B0604020202020204" pitchFamily="34" charset="0"/>
                        <a:buChar char="•"/>
                      </a:pPr>
                      <a:r>
                        <a:rPr lang="en-US" sz="2400" dirty="0" smtClean="0"/>
                        <a:t>Enhance learner outcome through the use of ICT enabled pedagogy.</a:t>
                      </a:r>
                      <a:r>
                        <a:rPr lang="en-US" sz="2400" baseline="0" dirty="0" smtClean="0"/>
                        <a:t> A total of </a:t>
                      </a:r>
                      <a:r>
                        <a:rPr lang="en-US" sz="2400" baseline="0" dirty="0" smtClean="0">
                          <a:solidFill>
                            <a:schemeClr val="tx1"/>
                          </a:solidFill>
                        </a:rPr>
                        <a:t>146644</a:t>
                      </a:r>
                      <a:r>
                        <a:rPr lang="en-US" sz="2400" baseline="0" dirty="0" smtClean="0"/>
                        <a:t> learners in a total of 153 schools have benefited from the Unlocking Talent tablet instruction which has significantly improved their literacy and numeracy skills</a:t>
                      </a:r>
                    </a:p>
                    <a:p>
                      <a:pPr marL="285750" indent="-285750">
                        <a:buFont typeface="Arial" panose="020B0604020202020204" pitchFamily="34" charset="0"/>
                        <a:buChar char="•"/>
                      </a:pPr>
                      <a:r>
                        <a:rPr lang="en-US" sz="2400" dirty="0" smtClean="0"/>
                        <a:t>Resourced schools with</a:t>
                      </a:r>
                      <a:r>
                        <a:rPr lang="en-US" sz="2400" baseline="0" dirty="0" smtClean="0"/>
                        <a:t> </a:t>
                      </a:r>
                      <a:r>
                        <a:rPr lang="en-US" sz="2400" dirty="0" smtClean="0">
                          <a:solidFill>
                            <a:schemeClr val="tx1"/>
                          </a:solidFill>
                        </a:rPr>
                        <a:t>4,040,219</a:t>
                      </a:r>
                      <a:r>
                        <a:rPr lang="en-US" sz="2400" baseline="0" dirty="0" smtClean="0">
                          <a:solidFill>
                            <a:schemeClr val="tx1"/>
                          </a:solidFill>
                        </a:rPr>
                        <a:t> Literacy Learner’s Books and 94,000 literacy Teacher’s Guides for early grades (standards 1 to 4)</a:t>
                      </a:r>
                      <a:r>
                        <a:rPr lang="en-US" sz="2400" dirty="0" smtClean="0">
                          <a:solidFill>
                            <a:schemeClr val="tx1"/>
                          </a:solidFill>
                        </a:rPr>
                        <a:t> </a:t>
                      </a:r>
                      <a:endParaRPr lang="en-US" sz="2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59578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574204" y="360677"/>
            <a:ext cx="10399003" cy="1202412"/>
          </a:xfrm>
        </p:spPr>
        <p:txBody>
          <a:bodyPr>
            <a:noAutofit/>
          </a:bodyPr>
          <a:lstStyle/>
          <a:p>
            <a:pPr algn="l"/>
            <a:r>
              <a:rPr lang="en-US" sz="3200" b="1" dirty="0"/>
              <a:t>General Objective</a:t>
            </a:r>
            <a:r>
              <a:rPr lang="en-US" sz="3200" b="1" dirty="0" smtClean="0"/>
              <a:t>: </a:t>
            </a:r>
            <a:r>
              <a:rPr lang="en-US" sz="3200" b="1" dirty="0"/>
              <a:t>Improve equitable access to quality learning for all children in Primary Education. </a:t>
            </a:r>
            <a:endParaRPr lang="en-US" sz="32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905436" y="2124155"/>
            <a:ext cx="10954870" cy="485582"/>
          </a:xfrm>
          <a:prstGeom prst="rect">
            <a:avLst/>
          </a:prstGeom>
        </p:spPr>
        <p:txBody>
          <a:bodyPr wrap="square">
            <a:spAutoFit/>
          </a:bodyPr>
          <a:lstStyle/>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val="2546133105"/>
              </p:ext>
            </p:extLst>
          </p:nvPr>
        </p:nvGraphicFramePr>
        <p:xfrm>
          <a:off x="615949" y="1900766"/>
          <a:ext cx="10451678" cy="4535476"/>
        </p:xfrm>
        <a:graphic>
          <a:graphicData uri="http://schemas.openxmlformats.org/drawingml/2006/table">
            <a:tbl>
              <a:tblPr firstRow="1" bandRow="1">
                <a:tableStyleId>{5C22544A-7EE6-4342-B048-85BDC9FD1C3A}</a:tableStyleId>
              </a:tblPr>
              <a:tblGrid>
                <a:gridCol w="2456217">
                  <a:extLst>
                    <a:ext uri="{9D8B030D-6E8A-4147-A177-3AD203B41FA5}">
                      <a16:colId xmlns:a16="http://schemas.microsoft.com/office/drawing/2014/main" val="20000"/>
                    </a:ext>
                  </a:extLst>
                </a:gridCol>
                <a:gridCol w="7995461">
                  <a:extLst>
                    <a:ext uri="{9D8B030D-6E8A-4147-A177-3AD203B41FA5}">
                      <a16:colId xmlns:a16="http://schemas.microsoft.com/office/drawing/2014/main" val="20001"/>
                    </a:ext>
                  </a:extLst>
                </a:gridCol>
              </a:tblGrid>
              <a:tr h="633059">
                <a:tc>
                  <a:txBody>
                    <a:bodyPr/>
                    <a:lstStyle/>
                    <a:p>
                      <a:r>
                        <a:rPr lang="en-US" b="1" dirty="0" smtClean="0"/>
                        <a:t>Strategic Objectives</a:t>
                      </a:r>
                      <a:endParaRPr lang="en-US" b="1" dirty="0"/>
                    </a:p>
                  </a:txBody>
                  <a:tcPr/>
                </a:tc>
                <a:tc>
                  <a:txBody>
                    <a:bodyPr/>
                    <a:lstStyle/>
                    <a:p>
                      <a:r>
                        <a:rPr lang="en-US" b="1" dirty="0" smtClean="0"/>
                        <a:t>Achievements Cont’d</a:t>
                      </a:r>
                      <a:endParaRPr lang="en-US" b="1" dirty="0"/>
                    </a:p>
                  </a:txBody>
                  <a:tcPr/>
                </a:tc>
                <a:extLst>
                  <a:ext uri="{0D108BD9-81ED-4DB2-BD59-A6C34878D82A}">
                    <a16:rowId xmlns:a16="http://schemas.microsoft.com/office/drawing/2014/main" val="10000"/>
                  </a:ext>
                </a:extLst>
              </a:tr>
              <a:tr h="3902417">
                <a:tc>
                  <a:txBody>
                    <a:bodyPr/>
                    <a:lstStyle/>
                    <a:p>
                      <a:r>
                        <a:rPr lang="en-US" sz="2400" dirty="0" smtClean="0"/>
                        <a:t>Improve quality and relevance of teaching and learning in primary education.</a:t>
                      </a:r>
                      <a:endParaRPr lang="en-US" sz="2400" dirty="0"/>
                    </a:p>
                  </a:txBody>
                  <a:tcPr/>
                </a:tc>
                <a:tc>
                  <a:txBody>
                    <a:bodyPr/>
                    <a:lstStyle/>
                    <a:p>
                      <a:pPr marL="285750" indent="-285750">
                        <a:buFont typeface="Arial" panose="020B0604020202020204" pitchFamily="34" charset="0"/>
                        <a:buChar char="•"/>
                      </a:pPr>
                      <a:r>
                        <a:rPr lang="en-US" sz="2400" dirty="0" smtClean="0">
                          <a:solidFill>
                            <a:schemeClr val="tx1"/>
                          </a:solidFill>
                        </a:rPr>
                        <a:t>In 2022 the Ministry is</a:t>
                      </a:r>
                      <a:r>
                        <a:rPr lang="en-US" sz="2400" baseline="0" dirty="0" smtClean="0">
                          <a:solidFill>
                            <a:schemeClr val="tx1"/>
                          </a:solidFill>
                        </a:rPr>
                        <a:t> procuring 450,000 textbooks for senior classes (standards 5 to 8) and 51,000 desks </a:t>
                      </a:r>
                    </a:p>
                    <a:p>
                      <a:pPr marL="0" indent="0">
                        <a:buFont typeface="Arial" panose="020B0604020202020204" pitchFamily="34" charset="0"/>
                        <a:buNone/>
                      </a:pPr>
                      <a:endParaRPr lang="en-US" sz="2400" baseline="0" dirty="0" smtClean="0">
                        <a:solidFill>
                          <a:schemeClr val="tx1"/>
                        </a:solidFill>
                      </a:endParaRPr>
                    </a:p>
                    <a:p>
                      <a:pPr marL="285750" indent="-285750">
                        <a:buFont typeface="Arial" panose="020B0604020202020204" pitchFamily="34" charset="0"/>
                        <a:buChar char="•"/>
                      </a:pPr>
                      <a:r>
                        <a:rPr lang="en-US" sz="2400" baseline="0" dirty="0" smtClean="0"/>
                        <a:t>Reduced </a:t>
                      </a:r>
                      <a:r>
                        <a:rPr lang="en-US" sz="2400" baseline="0" dirty="0" err="1" smtClean="0"/>
                        <a:t>PqTR</a:t>
                      </a:r>
                      <a:r>
                        <a:rPr lang="en-US" sz="2400" baseline="0" dirty="0" smtClean="0"/>
                        <a:t> from 61.4 in 2021 to 62 in 2022 beating a target of 65:1 by 2025. However, there are teacher distribution disparities in many schools. As a result, some schools have high </a:t>
                      </a:r>
                      <a:r>
                        <a:rPr lang="en-US" sz="2400" baseline="0" dirty="0" err="1" smtClean="0"/>
                        <a:t>PqTR</a:t>
                      </a:r>
                      <a:r>
                        <a:rPr lang="en-US" sz="2400" baseline="0" dirty="0" smtClean="0"/>
                        <a:t>. In addition, more rural schools have critical shortage of female teachers while urban schools have critical shortage of male teachers</a:t>
                      </a:r>
                      <a:endParaRPr lang="en-US" sz="2400" dirty="0" smtClean="0"/>
                    </a:p>
                    <a:p>
                      <a:pPr marL="0" indent="0">
                        <a:buFont typeface="Arial" panose="020B0604020202020204" pitchFamily="34" charset="0"/>
                        <a:buNone/>
                      </a:pPr>
                      <a:endParaRPr lang="en-US" sz="2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205821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67722" y="350286"/>
            <a:ext cx="10399003" cy="1202412"/>
          </a:xfrm>
        </p:spPr>
        <p:txBody>
          <a:bodyPr>
            <a:noAutofit/>
          </a:bodyPr>
          <a:lstStyle/>
          <a:p>
            <a:pPr algn="l"/>
            <a:r>
              <a:rPr lang="en-US" sz="3200" b="1" dirty="0"/>
              <a:t>General Objective</a:t>
            </a:r>
            <a:r>
              <a:rPr lang="en-US" sz="3200" b="1" dirty="0" smtClean="0"/>
              <a:t>: </a:t>
            </a:r>
            <a:r>
              <a:rPr lang="en-US" sz="3200" b="1" dirty="0"/>
              <a:t>Improve equitable access to quality learning for all children in Primary Education. </a:t>
            </a:r>
            <a:endParaRPr lang="en-US" sz="32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905436" y="2124155"/>
            <a:ext cx="10954870" cy="485582"/>
          </a:xfrm>
          <a:prstGeom prst="rect">
            <a:avLst/>
          </a:prstGeom>
        </p:spPr>
        <p:txBody>
          <a:bodyPr wrap="square">
            <a:spAutoFit/>
          </a:bodyPr>
          <a:lstStyle/>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val="2363818382"/>
              </p:ext>
            </p:extLst>
          </p:nvPr>
        </p:nvGraphicFramePr>
        <p:xfrm>
          <a:off x="615949" y="1900766"/>
          <a:ext cx="10350077" cy="4851400"/>
        </p:xfrm>
        <a:graphic>
          <a:graphicData uri="http://schemas.openxmlformats.org/drawingml/2006/table">
            <a:tbl>
              <a:tblPr firstRow="1" bandRow="1">
                <a:tableStyleId>{5C22544A-7EE6-4342-B048-85BDC9FD1C3A}</a:tableStyleId>
              </a:tblPr>
              <a:tblGrid>
                <a:gridCol w="2432340">
                  <a:extLst>
                    <a:ext uri="{9D8B030D-6E8A-4147-A177-3AD203B41FA5}">
                      <a16:colId xmlns:a16="http://schemas.microsoft.com/office/drawing/2014/main" val="20000"/>
                    </a:ext>
                  </a:extLst>
                </a:gridCol>
                <a:gridCol w="7917737">
                  <a:extLst>
                    <a:ext uri="{9D8B030D-6E8A-4147-A177-3AD203B41FA5}">
                      <a16:colId xmlns:a16="http://schemas.microsoft.com/office/drawing/2014/main" val="20001"/>
                    </a:ext>
                  </a:extLst>
                </a:gridCol>
              </a:tblGrid>
              <a:tr h="370840">
                <a:tc>
                  <a:txBody>
                    <a:bodyPr/>
                    <a:lstStyle/>
                    <a:p>
                      <a:r>
                        <a:rPr lang="en-US" b="1" dirty="0" smtClean="0"/>
                        <a:t>Strategic Objectives</a:t>
                      </a:r>
                      <a:endParaRPr lang="en-US" b="1" dirty="0"/>
                    </a:p>
                  </a:txBody>
                  <a:tcPr/>
                </a:tc>
                <a:tc>
                  <a:txBody>
                    <a:bodyPr/>
                    <a:lstStyle/>
                    <a:p>
                      <a:r>
                        <a:rPr lang="en-US" b="1" dirty="0" smtClean="0"/>
                        <a:t>Achievements</a:t>
                      </a:r>
                      <a:endParaRPr lang="en-US" b="1" dirty="0"/>
                    </a:p>
                  </a:txBody>
                  <a:tcPr/>
                </a:tc>
                <a:extLst>
                  <a:ext uri="{0D108BD9-81ED-4DB2-BD59-A6C34878D82A}">
                    <a16:rowId xmlns:a16="http://schemas.microsoft.com/office/drawing/2014/main" val="10000"/>
                  </a:ext>
                </a:extLst>
              </a:tr>
              <a:tr h="370840">
                <a:tc>
                  <a:txBody>
                    <a:bodyPr/>
                    <a:lstStyle/>
                    <a:p>
                      <a:r>
                        <a:rPr lang="en-US" sz="2400" dirty="0" smtClean="0"/>
                        <a:t>Improve governance, management and accountability of primary education service delivery</a:t>
                      </a:r>
                      <a:endParaRPr lang="en-US" sz="2400" dirty="0"/>
                    </a:p>
                  </a:txBody>
                  <a:tcPr/>
                </a:tc>
                <a:tc>
                  <a:txBody>
                    <a:bodyPr/>
                    <a:lstStyle/>
                    <a:p>
                      <a:pPr marL="285750" indent="-285750">
                        <a:buFont typeface="Arial" panose="020B0604020202020204" pitchFamily="34" charset="0"/>
                        <a:buChar char="•"/>
                      </a:pPr>
                      <a:r>
                        <a:rPr lang="en-US" sz="2400" baseline="0" dirty="0" smtClean="0"/>
                        <a:t>Revised school governance guidelines to strengthen the capacity of SMCs </a:t>
                      </a:r>
                    </a:p>
                    <a:p>
                      <a:pPr marL="0" indent="0">
                        <a:buFont typeface="Arial" panose="020B0604020202020204" pitchFamily="34" charset="0"/>
                        <a:buNone/>
                      </a:pPr>
                      <a:endParaRPr lang="en-US" sz="2400" baseline="0" dirty="0" smtClean="0"/>
                    </a:p>
                    <a:p>
                      <a:pPr marL="285750" indent="-285750">
                        <a:buFont typeface="Arial" panose="020B0604020202020204" pitchFamily="34" charset="0"/>
                        <a:buChar char="•"/>
                      </a:pPr>
                      <a:r>
                        <a:rPr lang="en-US" sz="2400" baseline="0" dirty="0" smtClean="0"/>
                        <a:t>Reformed remoteness scheme by categorising schools into 1. most remote, 2. remote and 3. non-remote. Operationalization will start in 2023</a:t>
                      </a:r>
                    </a:p>
                    <a:p>
                      <a:pPr marL="0" indent="0">
                        <a:buFont typeface="Arial" panose="020B0604020202020204" pitchFamily="34" charset="0"/>
                        <a:buNone/>
                      </a:pPr>
                      <a:endParaRPr lang="en-US" sz="2400" baseline="0" dirty="0" smtClean="0"/>
                    </a:p>
                    <a:p>
                      <a:pPr marL="285750" indent="-285750">
                        <a:buFont typeface="Arial" panose="020B0604020202020204" pitchFamily="34" charset="0"/>
                        <a:buChar char="•"/>
                      </a:pPr>
                      <a:r>
                        <a:rPr lang="en-US" sz="2400" baseline="0" dirty="0" smtClean="0"/>
                        <a:t>Districts have developed action plans to rationalise distribution of teachers in schools including female teachers to address district/intra-district disparities </a:t>
                      </a:r>
                    </a:p>
                    <a:p>
                      <a:pPr marL="285750" indent="-285750">
                        <a:buFont typeface="Arial" panose="020B0604020202020204" pitchFamily="34" charset="0"/>
                        <a:buChar char="•"/>
                      </a:pPr>
                      <a:endParaRPr lang="en-US" sz="2400" baseline="0" dirty="0" smtClean="0"/>
                    </a:p>
                    <a:p>
                      <a:endParaRPr lang="en-US" sz="24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806844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AEBA6284-DFC9-45D2-9A9C-76F54A4D7D98}"/>
              </a:ext>
            </a:extLst>
          </p:cNvPr>
          <p:cNvSpPr txBox="1">
            <a:spLocks/>
          </p:cNvSpPr>
          <p:nvPr/>
        </p:nvSpPr>
        <p:spPr>
          <a:xfrm>
            <a:off x="716096" y="2038120"/>
            <a:ext cx="10719412" cy="45830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dirty="0"/>
          </a:p>
          <a:p>
            <a:pPr algn="l"/>
            <a:endParaRPr lang="en-US" dirty="0"/>
          </a:p>
        </p:txBody>
      </p:sp>
      <p:sp>
        <p:nvSpPr>
          <p:cNvPr id="2" name="Title 1">
            <a:extLst>
              <a:ext uri="{FF2B5EF4-FFF2-40B4-BE49-F238E27FC236}">
                <a16:creationId xmlns:a16="http://schemas.microsoft.com/office/drawing/2014/main" id="{DE10A3F9-C37C-4E7A-A1D6-34AEF008AB92}"/>
              </a:ext>
            </a:extLst>
          </p:cNvPr>
          <p:cNvSpPr>
            <a:spLocks noGrp="1"/>
          </p:cNvSpPr>
          <p:nvPr>
            <p:ph type="ctrTitle"/>
          </p:nvPr>
        </p:nvSpPr>
        <p:spPr>
          <a:xfrm>
            <a:off x="1657331" y="277520"/>
            <a:ext cx="10399003" cy="1202412"/>
          </a:xfrm>
        </p:spPr>
        <p:txBody>
          <a:bodyPr>
            <a:noAutofit/>
          </a:bodyPr>
          <a:lstStyle/>
          <a:p>
            <a:pPr algn="l"/>
            <a:r>
              <a:rPr lang="en-US" sz="3200" b="1" dirty="0"/>
              <a:t>General Objective</a:t>
            </a:r>
            <a:r>
              <a:rPr lang="en-US" sz="3200" b="1" dirty="0" smtClean="0"/>
              <a:t>: </a:t>
            </a:r>
            <a:r>
              <a:rPr lang="en-US" sz="3200" b="1" dirty="0"/>
              <a:t>Improve equitable access to quality learning for all </a:t>
            </a:r>
            <a:r>
              <a:rPr lang="en-US" sz="3200" b="1" dirty="0" smtClean="0"/>
              <a:t>children – Complementary Basic Education </a:t>
            </a:r>
            <a:endParaRPr lang="en-US" sz="3200" b="1" dirty="0">
              <a:solidFill>
                <a:schemeClr val="accent6"/>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905436" y="2124155"/>
            <a:ext cx="10954870" cy="485582"/>
          </a:xfrm>
          <a:prstGeom prst="rect">
            <a:avLst/>
          </a:prstGeom>
        </p:spPr>
        <p:txBody>
          <a:bodyPr wrap="square">
            <a:spAutoFit/>
          </a:bodyPr>
          <a:lstStyle/>
          <a:p>
            <a:pPr marL="285750" indent="-285750" algn="just">
              <a:lnSpc>
                <a:spcPct val="115000"/>
              </a:lnSpc>
              <a:buFont typeface="Arial" panose="020B0604020202020204" pitchFamily="34" charset="0"/>
              <a:buChar char="•"/>
            </a:pPr>
            <a:endParaRPr lang="en-US" sz="2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7" name="Table 6"/>
          <p:cNvGraphicFramePr>
            <a:graphicFrameLocks noGrp="1"/>
          </p:cNvGraphicFramePr>
          <p:nvPr>
            <p:extLst>
              <p:ext uri="{D42A27DB-BD31-4B8C-83A1-F6EECF244321}">
                <p14:modId xmlns:p14="http://schemas.microsoft.com/office/powerpoint/2010/main" val="184652108"/>
              </p:ext>
            </p:extLst>
          </p:nvPr>
        </p:nvGraphicFramePr>
        <p:xfrm>
          <a:off x="615949" y="1900766"/>
          <a:ext cx="11363400" cy="4485640"/>
        </p:xfrm>
        <a:graphic>
          <a:graphicData uri="http://schemas.openxmlformats.org/drawingml/2006/table">
            <a:tbl>
              <a:tblPr firstRow="1" bandRow="1">
                <a:tableStyleId>{5C22544A-7EE6-4342-B048-85BDC9FD1C3A}</a:tableStyleId>
              </a:tblPr>
              <a:tblGrid>
                <a:gridCol w="2409677">
                  <a:extLst>
                    <a:ext uri="{9D8B030D-6E8A-4147-A177-3AD203B41FA5}">
                      <a16:colId xmlns:a16="http://schemas.microsoft.com/office/drawing/2014/main" val="20000"/>
                    </a:ext>
                  </a:extLst>
                </a:gridCol>
                <a:gridCol w="8953723">
                  <a:extLst>
                    <a:ext uri="{9D8B030D-6E8A-4147-A177-3AD203B41FA5}">
                      <a16:colId xmlns:a16="http://schemas.microsoft.com/office/drawing/2014/main" val="20001"/>
                    </a:ext>
                  </a:extLst>
                </a:gridCol>
              </a:tblGrid>
              <a:tr h="370840">
                <a:tc>
                  <a:txBody>
                    <a:bodyPr/>
                    <a:lstStyle/>
                    <a:p>
                      <a:r>
                        <a:rPr lang="en-US" b="1" dirty="0" smtClean="0"/>
                        <a:t>Strategic Objectives</a:t>
                      </a:r>
                      <a:endParaRPr lang="en-US" b="1" dirty="0"/>
                    </a:p>
                  </a:txBody>
                  <a:tcPr/>
                </a:tc>
                <a:tc>
                  <a:txBody>
                    <a:bodyPr/>
                    <a:lstStyle/>
                    <a:p>
                      <a:r>
                        <a:rPr lang="en-US" b="1" dirty="0" smtClean="0"/>
                        <a:t>Achievements</a:t>
                      </a:r>
                      <a:endParaRPr lang="en-US" b="1" dirty="0"/>
                    </a:p>
                  </a:txBody>
                  <a:tcPr/>
                </a:tc>
                <a:extLst>
                  <a:ext uri="{0D108BD9-81ED-4DB2-BD59-A6C34878D82A}">
                    <a16:rowId xmlns:a16="http://schemas.microsoft.com/office/drawing/2014/main" val="10000"/>
                  </a:ext>
                </a:extLst>
              </a:tr>
              <a:tr h="370840">
                <a:tc>
                  <a:txBody>
                    <a:bodyPr/>
                    <a:lstStyle/>
                    <a:p>
                      <a:r>
                        <a:rPr lang="en-US" dirty="0" smtClean="0"/>
                        <a:t>Improve equitable access to primary school age out of school children and youth</a:t>
                      </a:r>
                      <a:endParaRPr lang="en-US" dirty="0"/>
                    </a:p>
                  </a:txBody>
                  <a:tcPr/>
                </a:tc>
                <a:tc>
                  <a:txBody>
                    <a:bodyPr/>
                    <a:lstStyle/>
                    <a:p>
                      <a:pPr marL="285750" indent="-285750">
                        <a:buFont typeface="Arial" panose="020B0604020202020204" pitchFamily="34" charset="0"/>
                        <a:buChar char="•"/>
                      </a:pPr>
                      <a:r>
                        <a:rPr lang="en-US" dirty="0" smtClean="0"/>
                        <a:t>Since inception in 2006, over 100,000 learners have been reached</a:t>
                      </a:r>
                    </a:p>
                    <a:p>
                      <a:pPr marL="285750" indent="-285750">
                        <a:buFont typeface="Arial" panose="020B0604020202020204" pitchFamily="34" charset="0"/>
                        <a:buChar char="•"/>
                      </a:pPr>
                      <a:r>
                        <a:rPr lang="en-US" baseline="0" dirty="0" smtClean="0"/>
                        <a:t>Out of the 8, 140 CBE learners from government and NGOs, 29.4% transitioned to various primary schools in 2022 </a:t>
                      </a:r>
                    </a:p>
                    <a:p>
                      <a:pPr marL="285750" indent="-285750">
                        <a:buFont typeface="Arial" panose="020B0604020202020204" pitchFamily="34" charset="0"/>
                        <a:buChar char="•"/>
                      </a:pPr>
                      <a:r>
                        <a:rPr lang="en-US" baseline="0" dirty="0" smtClean="0"/>
                        <a:t>Transition rate decreased from over 50% to 29.4% due to the COVID-19 pandemic  </a:t>
                      </a:r>
                      <a:endParaRPr lang="en-US" dirty="0" smtClean="0"/>
                    </a:p>
                    <a:p>
                      <a:pPr marL="285750" indent="-285750">
                        <a:buFont typeface="Arial" panose="020B0604020202020204" pitchFamily="34" charset="0"/>
                        <a:buChar char="•"/>
                      </a:pPr>
                      <a:r>
                        <a:rPr lang="en-US" dirty="0" smtClean="0"/>
                        <a:t>Data collection tool was developed to capture CBE data in the EMIS bulletin</a:t>
                      </a:r>
                      <a:endParaRPr lang="en-US" baseline="0" dirty="0" smtClean="0"/>
                    </a:p>
                  </a:txBody>
                  <a:tcPr/>
                </a:tc>
                <a:extLst>
                  <a:ext uri="{0D108BD9-81ED-4DB2-BD59-A6C34878D82A}">
                    <a16:rowId xmlns:a16="http://schemas.microsoft.com/office/drawing/2014/main" val="10001"/>
                  </a:ext>
                </a:extLst>
              </a:tr>
              <a:tr h="370840">
                <a:tc>
                  <a:txBody>
                    <a:bodyPr/>
                    <a:lstStyle/>
                    <a:p>
                      <a:r>
                        <a:rPr lang="en-US" dirty="0" smtClean="0"/>
                        <a:t>Improve quality and relevance of education for out of school children and youth.</a:t>
                      </a:r>
                      <a:endParaRPr lang="en-US" dirty="0"/>
                    </a:p>
                  </a:txBody>
                  <a:tcPr/>
                </a:tc>
                <a:tc>
                  <a:txBody>
                    <a:bodyPr/>
                    <a:lstStyle/>
                    <a:p>
                      <a:pPr marL="285750" indent="-285750">
                        <a:buFont typeface="Arial" panose="020B0604020202020204" pitchFamily="34" charset="0"/>
                        <a:buChar char="•"/>
                      </a:pPr>
                      <a:r>
                        <a:rPr lang="en-US" dirty="0" smtClean="0"/>
                        <a:t>Through</a:t>
                      </a:r>
                      <a:r>
                        <a:rPr lang="en-US" baseline="0" dirty="0" smtClean="0"/>
                        <a:t> the Unlocking Talent (UT) intervention, 7174</a:t>
                      </a:r>
                      <a:r>
                        <a:rPr lang="en-US" baseline="0" dirty="0" smtClean="0">
                          <a:solidFill>
                            <a:schemeClr val="tx1"/>
                          </a:solidFill>
                        </a:rPr>
                        <a:t> </a:t>
                      </a:r>
                      <a:r>
                        <a:rPr lang="en-US" dirty="0" smtClean="0"/>
                        <a:t>learners have </a:t>
                      </a:r>
                      <a:r>
                        <a:rPr lang="en-US" baseline="0" dirty="0" smtClean="0"/>
                        <a:t>improved their literacy and numeracy skills </a:t>
                      </a:r>
                      <a:r>
                        <a:rPr lang="en-US" dirty="0" smtClean="0"/>
                        <a:t> </a:t>
                      </a:r>
                    </a:p>
                    <a:p>
                      <a:pPr marL="285750" indent="-285750">
                        <a:buFont typeface="Arial" panose="020B0604020202020204" pitchFamily="34" charset="0"/>
                        <a:buChar char="•"/>
                      </a:pPr>
                      <a:r>
                        <a:rPr lang="en-US" dirty="0" smtClean="0"/>
                        <a:t>Procured</a:t>
                      </a:r>
                      <a:r>
                        <a:rPr lang="en-US" dirty="0" smtClean="0">
                          <a:solidFill>
                            <a:schemeClr val="tx1"/>
                          </a:solidFill>
                        </a:rPr>
                        <a:t> 13,260 </a:t>
                      </a:r>
                      <a:r>
                        <a:rPr lang="en-US" dirty="0" smtClean="0"/>
                        <a:t>Learners Books,</a:t>
                      </a:r>
                      <a:r>
                        <a:rPr lang="en-US" baseline="0" dirty="0" smtClean="0"/>
                        <a:t> 841 F</a:t>
                      </a:r>
                      <a:r>
                        <a:rPr lang="en-US" dirty="0" smtClean="0"/>
                        <a:t>acilitator’s Guides in 2022</a:t>
                      </a:r>
                    </a:p>
                  </a:txBody>
                  <a:tcPr/>
                </a:tc>
                <a:extLst>
                  <a:ext uri="{0D108BD9-81ED-4DB2-BD59-A6C34878D82A}">
                    <a16:rowId xmlns:a16="http://schemas.microsoft.com/office/drawing/2014/main" val="10002"/>
                  </a:ext>
                </a:extLst>
              </a:tr>
              <a:tr h="370840">
                <a:tc>
                  <a:txBody>
                    <a:bodyPr/>
                    <a:lstStyle/>
                    <a:p>
                      <a:r>
                        <a:rPr lang="en-US" dirty="0" smtClean="0"/>
                        <a:t>Strengthen governance and management of learning centres for out of school children and youth</a:t>
                      </a:r>
                      <a:endParaRPr lang="en-US" dirty="0"/>
                    </a:p>
                  </a:txBody>
                  <a:tcPr/>
                </a:tc>
                <a:tc>
                  <a:txBody>
                    <a:bodyPr/>
                    <a:lstStyle/>
                    <a:p>
                      <a:pPr marL="285750" indent="-285750">
                        <a:buFont typeface="Arial" panose="020B0604020202020204" pitchFamily="34" charset="0"/>
                        <a:buChar char="•"/>
                      </a:pPr>
                      <a:r>
                        <a:rPr lang="en-US" dirty="0" smtClean="0"/>
                        <a:t>Trained 350 Learning Centre Management Committees</a:t>
                      </a:r>
                      <a:r>
                        <a:rPr lang="en-US" baseline="0" dirty="0" smtClean="0"/>
                        <a:t> </a:t>
                      </a:r>
                    </a:p>
                    <a:p>
                      <a:pPr marL="285750" indent="-285750">
                        <a:buFont typeface="Arial" panose="020B0604020202020204" pitchFamily="34" charset="0"/>
                        <a:buChar char="•"/>
                      </a:pPr>
                      <a:r>
                        <a:rPr lang="en-US" baseline="0" dirty="0" smtClean="0"/>
                        <a:t>Trained a total of 125 District and Zonal Managers on CBE implementation</a:t>
                      </a:r>
                    </a:p>
                    <a:p>
                      <a:pPr marL="285750" indent="-285750">
                        <a:buFont typeface="Arial" panose="020B0604020202020204" pitchFamily="34" charset="0"/>
                        <a:buChar char="•"/>
                      </a:pPr>
                      <a:r>
                        <a:rPr lang="en-US" baseline="0" dirty="0" smtClean="0"/>
                        <a:t>Improved coordination among CBE implementers (NGOs)</a:t>
                      </a:r>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91722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4706</TotalTime>
  <Words>1406</Words>
  <Application>Microsoft Office PowerPoint</Application>
  <PresentationFormat>Widescreen</PresentationFormat>
  <Paragraphs>123</Paragraphs>
  <Slides>15</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15</vt:i4>
      </vt:variant>
    </vt:vector>
  </HeadingPairs>
  <TitlesOfParts>
    <vt:vector size="24" baseType="lpstr">
      <vt:lpstr>Arial</vt:lpstr>
      <vt:lpstr>Arial Unicode MS</vt:lpstr>
      <vt:lpstr>Calibri</vt:lpstr>
      <vt:lpstr>Calibri Light</vt:lpstr>
      <vt:lpstr>Franklin Gothic Book</vt:lpstr>
      <vt:lpstr>Gabriola</vt:lpstr>
      <vt:lpstr>Office Theme</vt:lpstr>
      <vt:lpstr>1_Custom Design</vt:lpstr>
      <vt:lpstr>Custom Design</vt:lpstr>
      <vt:lpstr> PRESENTATION ON BASIC EDUCATION</vt:lpstr>
      <vt:lpstr>Introduction </vt:lpstr>
      <vt:lpstr>ECD Strategic Objective </vt:lpstr>
      <vt:lpstr>General Objective: Improve equitable access to quality learning for all children in Primary Education</vt:lpstr>
      <vt:lpstr>General Objective: Improve equitable access to quality learning for all children in Primary Education. </vt:lpstr>
      <vt:lpstr>General Objective: Improve equitable access to quality learning for all children in Primary Education. </vt:lpstr>
      <vt:lpstr>General Objective: Improve equitable access to quality learning for all children in Primary Education. </vt:lpstr>
      <vt:lpstr>General Objective: Improve equitable access to quality learning for all children in Primary Education. </vt:lpstr>
      <vt:lpstr>General Objective: Improve equitable access to quality learning for all children – Complementary Basic Education </vt:lpstr>
      <vt:lpstr>MAJOR CHALLENGES ECD </vt:lpstr>
      <vt:lpstr>MAJOR CHALLENGES – PRIMARY EDUCATION</vt:lpstr>
      <vt:lpstr>CONCLUSION</vt:lpstr>
      <vt:lpstr>NEXT STEPS</vt:lpstr>
      <vt:lpstr>NEXT STEPS CONT’D</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Laurent Afonso</dc:creator>
  <cp:lastModifiedBy>user</cp:lastModifiedBy>
  <cp:revision>535</cp:revision>
  <dcterms:created xsi:type="dcterms:W3CDTF">2021-06-25T09:41:56Z</dcterms:created>
  <dcterms:modified xsi:type="dcterms:W3CDTF">2022-11-09T08:23:50Z</dcterms:modified>
</cp:coreProperties>
</file>