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8"/>
  </p:notesMasterIdLst>
  <p:sldIdLst>
    <p:sldId id="256" r:id="rId2"/>
    <p:sldId id="302" r:id="rId3"/>
    <p:sldId id="263" r:id="rId4"/>
    <p:sldId id="303" r:id="rId5"/>
    <p:sldId id="290" r:id="rId6"/>
    <p:sldId id="291" r:id="rId7"/>
    <p:sldId id="293" r:id="rId8"/>
    <p:sldId id="284" r:id="rId9"/>
    <p:sldId id="300" r:id="rId10"/>
    <p:sldId id="307" r:id="rId11"/>
    <p:sldId id="308" r:id="rId12"/>
    <p:sldId id="295" r:id="rId13"/>
    <p:sldId id="288" r:id="rId14"/>
    <p:sldId id="305" r:id="rId15"/>
    <p:sldId id="289" r:id="rId16"/>
    <p:sldId id="306" r:id="rId17"/>
  </p:sldIdLst>
  <p:sldSz cx="9144000" cy="6858000" type="screen4x3"/>
  <p:notesSz cx="6858000" cy="9947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147" autoAdjust="0"/>
  </p:normalViewPr>
  <p:slideViewPr>
    <p:cSldViewPr>
      <p:cViewPr varScale="1">
        <p:scale>
          <a:sx n="72" d="100"/>
          <a:sy n="72" d="100"/>
        </p:scale>
        <p:origin x="1120" y="60"/>
      </p:cViewPr>
      <p:guideLst>
        <p:guide orient="horz" pos="2160"/>
        <p:guide pos="2880"/>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97364"/>
          </a:xfrm>
          <a:prstGeom prst="rect">
            <a:avLst/>
          </a:prstGeom>
        </p:spPr>
        <p:txBody>
          <a:bodyPr vert="horz" lIns="91440" tIns="45720" rIns="91440" bIns="45720" rtlCol="0"/>
          <a:lstStyle>
            <a:lvl1pPr algn="r">
              <a:defRPr sz="1200"/>
            </a:lvl1pPr>
          </a:lstStyle>
          <a:p>
            <a:fld id="{1B6D7F82-D537-4057-9C87-8F73760979A5}" type="datetimeFigureOut">
              <a:rPr lang="en-US" smtClean="0"/>
              <a:t>11/9/2022</a:t>
            </a:fld>
            <a:endParaRPr lang="en-US"/>
          </a:p>
        </p:txBody>
      </p:sp>
      <p:sp>
        <p:nvSpPr>
          <p:cNvPr id="4" name="Slide Image Placeholder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724956"/>
            <a:ext cx="5486400" cy="447627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8185"/>
            <a:ext cx="2971800" cy="49736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9448185"/>
            <a:ext cx="2971800" cy="497364"/>
          </a:xfrm>
          <a:prstGeom prst="rect">
            <a:avLst/>
          </a:prstGeom>
        </p:spPr>
        <p:txBody>
          <a:bodyPr vert="horz" lIns="91440" tIns="45720" rIns="91440" bIns="45720" rtlCol="0" anchor="b"/>
          <a:lstStyle>
            <a:lvl1pPr algn="r">
              <a:defRPr sz="1200"/>
            </a:lvl1pPr>
          </a:lstStyle>
          <a:p>
            <a:fld id="{CFC60783-6045-41FD-AA63-F03821892785}" type="slidenum">
              <a:rPr lang="en-US" smtClean="0"/>
              <a:t>‹#›</a:t>
            </a:fld>
            <a:endParaRPr lang="en-US"/>
          </a:p>
        </p:txBody>
      </p:sp>
    </p:spTree>
    <p:extLst>
      <p:ext uri="{BB962C8B-B14F-4D97-AF65-F5344CB8AC3E}">
        <p14:creationId xmlns:p14="http://schemas.microsoft.com/office/powerpoint/2010/main" val="3442142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FC60783-6045-41FD-AA63-F03821892785}" type="slidenum">
              <a:rPr lang="en-US" smtClean="0"/>
              <a:t>5</a:t>
            </a:fld>
            <a:endParaRPr lang="en-US"/>
          </a:p>
        </p:txBody>
      </p:sp>
    </p:spTree>
    <p:extLst>
      <p:ext uri="{BB962C8B-B14F-4D97-AF65-F5344CB8AC3E}">
        <p14:creationId xmlns:p14="http://schemas.microsoft.com/office/powerpoint/2010/main" val="3199607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2022 there were 16,747 teachers across the country. While the majority of the teachers were holders of diplomas and degrees, 18.4% had MSCE as their highest qualification. </a:t>
            </a:r>
          </a:p>
          <a:p>
            <a:endParaRPr lang="en-GB" dirty="0"/>
          </a:p>
        </p:txBody>
      </p:sp>
      <p:sp>
        <p:nvSpPr>
          <p:cNvPr id="4" name="Slide Number Placeholder 3"/>
          <p:cNvSpPr>
            <a:spLocks noGrp="1"/>
          </p:cNvSpPr>
          <p:nvPr>
            <p:ph type="sldNum" sz="quarter" idx="5"/>
          </p:nvPr>
        </p:nvSpPr>
        <p:spPr/>
        <p:txBody>
          <a:bodyPr/>
          <a:lstStyle/>
          <a:p>
            <a:fld id="{CFC60783-6045-41FD-AA63-F03821892785}" type="slidenum">
              <a:rPr lang="en-US" smtClean="0"/>
              <a:t>7</a:t>
            </a:fld>
            <a:endParaRPr lang="en-US"/>
          </a:p>
        </p:txBody>
      </p:sp>
    </p:spTree>
    <p:extLst>
      <p:ext uri="{BB962C8B-B14F-4D97-AF65-F5344CB8AC3E}">
        <p14:creationId xmlns:p14="http://schemas.microsoft.com/office/powerpoint/2010/main" val="3359279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OSS have been increasing steadily over the years and grew from 287 in 2021 to 327 OSSs in 2022.</a:t>
            </a:r>
          </a:p>
        </p:txBody>
      </p:sp>
      <p:sp>
        <p:nvSpPr>
          <p:cNvPr id="4" name="Slide Number Placeholder 3"/>
          <p:cNvSpPr>
            <a:spLocks noGrp="1"/>
          </p:cNvSpPr>
          <p:nvPr>
            <p:ph type="sldNum" sz="quarter" idx="5"/>
          </p:nvPr>
        </p:nvSpPr>
        <p:spPr/>
        <p:txBody>
          <a:bodyPr/>
          <a:lstStyle/>
          <a:p>
            <a:fld id="{CFC60783-6045-41FD-AA63-F03821892785}" type="slidenum">
              <a:rPr lang="en-US" smtClean="0"/>
              <a:t>8</a:t>
            </a:fld>
            <a:endParaRPr lang="en-US"/>
          </a:p>
        </p:txBody>
      </p:sp>
    </p:spTree>
    <p:extLst>
      <p:ext uri="{BB962C8B-B14F-4D97-AF65-F5344CB8AC3E}">
        <p14:creationId xmlns:p14="http://schemas.microsoft.com/office/powerpoint/2010/main" val="839381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OSS have been increasing steadily over the years and grew from 287 in 2021 to 327 OSSs in 2022.</a:t>
            </a:r>
          </a:p>
        </p:txBody>
      </p:sp>
      <p:sp>
        <p:nvSpPr>
          <p:cNvPr id="4" name="Slide Number Placeholder 3"/>
          <p:cNvSpPr>
            <a:spLocks noGrp="1"/>
          </p:cNvSpPr>
          <p:nvPr>
            <p:ph type="sldNum" sz="quarter" idx="5"/>
          </p:nvPr>
        </p:nvSpPr>
        <p:spPr/>
        <p:txBody>
          <a:bodyPr/>
          <a:lstStyle/>
          <a:p>
            <a:fld id="{CFC60783-6045-41FD-AA63-F03821892785}" type="slidenum">
              <a:rPr lang="en-US" smtClean="0"/>
              <a:t>9</a:t>
            </a:fld>
            <a:endParaRPr lang="en-US"/>
          </a:p>
        </p:txBody>
      </p:sp>
    </p:spTree>
    <p:extLst>
      <p:ext uri="{BB962C8B-B14F-4D97-AF65-F5344CB8AC3E}">
        <p14:creationId xmlns:p14="http://schemas.microsoft.com/office/powerpoint/2010/main" val="39479429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CCB1120-0D62-4D83-9097-4F1644ACC371}" type="datetimeFigureOut">
              <a:rPr lang="en-GB" smtClean="0"/>
              <a:t>09/11/2022</a:t>
            </a:fld>
            <a:endParaRPr lang="en-GB"/>
          </a:p>
        </p:txBody>
      </p:sp>
      <p:sp>
        <p:nvSpPr>
          <p:cNvPr id="5" name="Footer Placeholder 4"/>
          <p:cNvSpPr>
            <a:spLocks noGrp="1"/>
          </p:cNvSpPr>
          <p:nvPr>
            <p:ph type="ftr" sz="quarter" idx="11"/>
          </p:nvPr>
        </p:nvSpPr>
        <p:spPr>
          <a:xfrm>
            <a:off x="812805" y="6272785"/>
            <a:ext cx="4745736" cy="365125"/>
          </a:xfrm>
        </p:spPr>
        <p:txBody>
          <a:bodyPr/>
          <a:lstStyle/>
          <a:p>
            <a:endParaRPr lang="en-GB"/>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9E3AC58D-5D8B-422A-9E94-63D5114BB04B}" type="slidenum">
              <a:rPr lang="en-GB" smtClean="0"/>
              <a:t>‹#›</a:t>
            </a:fld>
            <a:endParaRPr lang="en-GB"/>
          </a:p>
        </p:txBody>
      </p:sp>
    </p:spTree>
    <p:extLst>
      <p:ext uri="{BB962C8B-B14F-4D97-AF65-F5344CB8AC3E}">
        <p14:creationId xmlns:p14="http://schemas.microsoft.com/office/powerpoint/2010/main" val="2045191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CB1120-0D62-4D83-9097-4F1644ACC371}" type="datetimeFigureOut">
              <a:rPr lang="en-GB" smtClean="0"/>
              <a:t>09/11/2022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E3AC58D-5D8B-422A-9E94-63D5114BB04B}" type="slidenum">
              <a:rPr lang="en-GB" smtClean="0"/>
              <a:t>‹#›</a:t>
            </a:fld>
            <a:endParaRPr lang="en-GB"/>
          </a:p>
        </p:txBody>
      </p:sp>
    </p:spTree>
    <p:extLst>
      <p:ext uri="{BB962C8B-B14F-4D97-AF65-F5344CB8AC3E}">
        <p14:creationId xmlns:p14="http://schemas.microsoft.com/office/powerpoint/2010/main" val="4255161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CB1120-0D62-4D83-9097-4F1644ACC371}" type="datetimeFigureOut">
              <a:rPr lang="en-GB" smtClean="0"/>
              <a:t>09/11/2022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E3AC58D-5D8B-422A-9E94-63D5114BB04B}" type="slidenum">
              <a:rPr lang="en-GB" smtClean="0"/>
              <a:t>‹#›</a:t>
            </a:fld>
            <a:endParaRPr lang="en-GB"/>
          </a:p>
        </p:txBody>
      </p:sp>
    </p:spTree>
    <p:extLst>
      <p:ext uri="{BB962C8B-B14F-4D97-AF65-F5344CB8AC3E}">
        <p14:creationId xmlns:p14="http://schemas.microsoft.com/office/powerpoint/2010/main" val="4187161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CB1120-0D62-4D83-9097-4F1644ACC371}" type="datetimeFigureOut">
              <a:rPr lang="en-GB" smtClean="0"/>
              <a:t>09/11/2022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E3AC58D-5D8B-422A-9E94-63D5114BB04B}" type="slidenum">
              <a:rPr lang="en-GB" smtClean="0"/>
              <a:t>‹#›</a:t>
            </a:fld>
            <a:endParaRPr lang="en-GB"/>
          </a:p>
        </p:txBody>
      </p:sp>
    </p:spTree>
    <p:extLst>
      <p:ext uri="{BB962C8B-B14F-4D97-AF65-F5344CB8AC3E}">
        <p14:creationId xmlns:p14="http://schemas.microsoft.com/office/powerpoint/2010/main" val="385283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3CCB1120-0D62-4D83-9097-4F1644ACC371}" type="datetimeFigureOut">
              <a:rPr lang="en-GB" smtClean="0"/>
              <a:t>09/11/2022</a:t>
            </a:fld>
            <a:endParaRPr lang="en-GB"/>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en-GB"/>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9E3AC58D-5D8B-422A-9E94-63D5114BB04B}" type="slidenum">
              <a:rPr lang="en-GB" smtClean="0"/>
              <a:t>‹#›</a:t>
            </a:fld>
            <a:endParaRPr lang="en-GB"/>
          </a:p>
        </p:txBody>
      </p:sp>
    </p:spTree>
    <p:extLst>
      <p:ext uri="{BB962C8B-B14F-4D97-AF65-F5344CB8AC3E}">
        <p14:creationId xmlns:p14="http://schemas.microsoft.com/office/powerpoint/2010/main" val="3904576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CB1120-0D62-4D83-9097-4F1644ACC371}" type="datetimeFigureOut">
              <a:rPr lang="en-GB" smtClean="0"/>
              <a:t>09/11/2022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3AC58D-5D8B-422A-9E94-63D5114BB04B}" type="slidenum">
              <a:rPr lang="en-GB" smtClean="0"/>
              <a:t>‹#›</a:t>
            </a:fld>
            <a:endParaRPr lang="en-GB"/>
          </a:p>
        </p:txBody>
      </p:sp>
    </p:spTree>
    <p:extLst>
      <p:ext uri="{BB962C8B-B14F-4D97-AF65-F5344CB8AC3E}">
        <p14:creationId xmlns:p14="http://schemas.microsoft.com/office/powerpoint/2010/main" val="651757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CB1120-0D62-4D83-9097-4F1644ACC371}" type="datetimeFigureOut">
              <a:rPr lang="en-GB" smtClean="0"/>
              <a:t>09/11/2022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E3AC58D-5D8B-422A-9E94-63D5114BB04B}" type="slidenum">
              <a:rPr lang="en-GB" smtClean="0"/>
              <a:t>‹#›</a:t>
            </a:fld>
            <a:endParaRPr lang="en-GB"/>
          </a:p>
        </p:txBody>
      </p:sp>
    </p:spTree>
    <p:extLst>
      <p:ext uri="{BB962C8B-B14F-4D97-AF65-F5344CB8AC3E}">
        <p14:creationId xmlns:p14="http://schemas.microsoft.com/office/powerpoint/2010/main" val="2491000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3CCB1120-0D62-4D83-9097-4F1644ACC371}" type="datetimeFigureOut">
              <a:rPr lang="en-GB" smtClean="0"/>
              <a:t>09/11/2022</a:t>
            </a:fld>
            <a:endParaRPr lang="en-GB"/>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n-GB"/>
          </a:p>
        </p:txBody>
      </p:sp>
      <p:sp>
        <p:nvSpPr>
          <p:cNvPr id="5" name="Slide Number Placeholder 4"/>
          <p:cNvSpPr>
            <a:spLocks noGrp="1"/>
          </p:cNvSpPr>
          <p:nvPr>
            <p:ph type="sldNum" sz="quarter" idx="12"/>
          </p:nvPr>
        </p:nvSpPr>
        <p:spPr/>
        <p:txBody>
          <a:bodyPr/>
          <a:lstStyle/>
          <a:p>
            <a:fld id="{9E3AC58D-5D8B-422A-9E94-63D5114BB04B}" type="slidenum">
              <a:rPr lang="en-GB" smtClean="0"/>
              <a:t>‹#›</a:t>
            </a:fld>
            <a:endParaRPr lang="en-GB"/>
          </a:p>
        </p:txBody>
      </p:sp>
    </p:spTree>
    <p:extLst>
      <p:ext uri="{BB962C8B-B14F-4D97-AF65-F5344CB8AC3E}">
        <p14:creationId xmlns:p14="http://schemas.microsoft.com/office/powerpoint/2010/main" val="3853503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CB1120-0D62-4D83-9097-4F1644ACC371}" type="datetimeFigureOut">
              <a:rPr lang="en-GB" smtClean="0"/>
              <a:t>09/11/2022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E3AC58D-5D8B-422A-9E94-63D5114BB04B}" type="slidenum">
              <a:rPr lang="en-GB" smtClean="0"/>
              <a:t>‹#›</a:t>
            </a:fld>
            <a:endParaRPr lang="en-GB"/>
          </a:p>
        </p:txBody>
      </p:sp>
    </p:spTree>
    <p:extLst>
      <p:ext uri="{BB962C8B-B14F-4D97-AF65-F5344CB8AC3E}">
        <p14:creationId xmlns:p14="http://schemas.microsoft.com/office/powerpoint/2010/main" val="3349941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3CCB1120-0D62-4D83-9097-4F1644ACC371}" type="datetimeFigureOut">
              <a:rPr lang="en-GB" smtClean="0"/>
              <a:t>09/11/2022</a:t>
            </a:fld>
            <a:endParaRPr lang="en-GB"/>
          </a:p>
        </p:txBody>
      </p:sp>
      <p:sp>
        <p:nvSpPr>
          <p:cNvPr id="10" name="Footer Placeholder 9"/>
          <p:cNvSpPr>
            <a:spLocks noGrp="1"/>
          </p:cNvSpPr>
          <p:nvPr>
            <p:ph type="ftr" sz="quarter" idx="11"/>
          </p:nvPr>
        </p:nvSpPr>
        <p:spPr/>
        <p:txBody>
          <a:bodyPr/>
          <a:lstStyle/>
          <a:p>
            <a:endParaRPr lang="en-GB"/>
          </a:p>
        </p:txBody>
      </p:sp>
      <p:sp>
        <p:nvSpPr>
          <p:cNvPr id="11" name="Slide Number Placeholder 10"/>
          <p:cNvSpPr>
            <a:spLocks noGrp="1"/>
          </p:cNvSpPr>
          <p:nvPr>
            <p:ph type="sldNum" sz="quarter" idx="12"/>
          </p:nvPr>
        </p:nvSpPr>
        <p:spPr/>
        <p:txBody>
          <a:bodyPr/>
          <a:lstStyle/>
          <a:p>
            <a:fld id="{9E3AC58D-5D8B-422A-9E94-63D5114BB04B}" type="slidenum">
              <a:rPr lang="en-GB" smtClean="0"/>
              <a:t>‹#›</a:t>
            </a:fld>
            <a:endParaRPr lang="en-GB"/>
          </a:p>
        </p:txBody>
      </p:sp>
    </p:spTree>
    <p:extLst>
      <p:ext uri="{BB962C8B-B14F-4D97-AF65-F5344CB8AC3E}">
        <p14:creationId xmlns:p14="http://schemas.microsoft.com/office/powerpoint/2010/main" val="2970707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3CCB1120-0D62-4D83-9097-4F1644ACC371}" type="datetimeFigureOut">
              <a:rPr lang="en-GB" smtClean="0"/>
              <a:t>09/11/2022</a:t>
            </a:fld>
            <a:endParaRPr lang="en-GB"/>
          </a:p>
        </p:txBody>
      </p:sp>
      <p:sp>
        <p:nvSpPr>
          <p:cNvPr id="10" name="Slide Number Placeholder 9"/>
          <p:cNvSpPr>
            <a:spLocks noGrp="1"/>
          </p:cNvSpPr>
          <p:nvPr>
            <p:ph type="sldNum" sz="quarter" idx="12"/>
          </p:nvPr>
        </p:nvSpPr>
        <p:spPr/>
        <p:txBody>
          <a:bodyPr/>
          <a:lstStyle/>
          <a:p>
            <a:fld id="{9E3AC58D-5D8B-422A-9E94-63D5114BB04B}" type="slidenum">
              <a:rPr lang="en-GB" smtClean="0"/>
              <a:t>‹#›</a:t>
            </a:fld>
            <a:endParaRPr lang="en-GB"/>
          </a:p>
        </p:txBody>
      </p:sp>
    </p:spTree>
    <p:extLst>
      <p:ext uri="{BB962C8B-B14F-4D97-AF65-F5344CB8AC3E}">
        <p14:creationId xmlns:p14="http://schemas.microsoft.com/office/powerpoint/2010/main" val="3599406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3CCB1120-0D62-4D83-9097-4F1644ACC371}" type="datetimeFigureOut">
              <a:rPr lang="en-GB" smtClean="0"/>
              <a:t>09/11/2022</a:t>
            </a:fld>
            <a:endParaRPr lang="en-GB"/>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en-GB"/>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9E3AC58D-5D8B-422A-9E94-63D5114BB04B}" type="slidenum">
              <a:rPr lang="en-GB" smtClean="0"/>
              <a:t>‹#›</a:t>
            </a:fld>
            <a:endParaRPr lang="en-GB"/>
          </a:p>
        </p:txBody>
      </p:sp>
    </p:spTree>
    <p:extLst>
      <p:ext uri="{BB962C8B-B14F-4D97-AF65-F5344CB8AC3E}">
        <p14:creationId xmlns:p14="http://schemas.microsoft.com/office/powerpoint/2010/main" val="2611539411"/>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543800" cy="2420889"/>
          </a:xfrm>
        </p:spPr>
        <p:txBody>
          <a:bodyPr>
            <a:normAutofit/>
          </a:bodyPr>
          <a:lstStyle/>
          <a:p>
            <a:r>
              <a:rPr lang="en-GB" sz="4400" dirty="0"/>
              <a:t>SECONDARY DIRECTORATE- </a:t>
            </a:r>
            <a:r>
              <a:rPr lang="en-GB" sz="4000" dirty="0"/>
              <a:t>2022 JOINT SECTOR REVIEW  sub-sector report</a:t>
            </a:r>
            <a:br>
              <a:rPr lang="en-GB" sz="4000" dirty="0"/>
            </a:br>
            <a:endParaRPr lang="en-GB" sz="4000" dirty="0"/>
          </a:p>
        </p:txBody>
      </p:sp>
      <p:sp>
        <p:nvSpPr>
          <p:cNvPr id="3" name="Subtitle 2"/>
          <p:cNvSpPr>
            <a:spLocks noGrp="1"/>
          </p:cNvSpPr>
          <p:nvPr>
            <p:ph type="subTitle" idx="1"/>
          </p:nvPr>
        </p:nvSpPr>
        <p:spPr>
          <a:xfrm>
            <a:off x="685800" y="1772816"/>
            <a:ext cx="7543800" cy="2952328"/>
          </a:xfrm>
        </p:spPr>
        <p:txBody>
          <a:bodyPr>
            <a:normAutofit/>
          </a:bodyPr>
          <a:lstStyle/>
          <a:p>
            <a:pPr algn="ctr"/>
            <a:r>
              <a:rPr lang="en-GB" dirty="0"/>
              <a:t>PRESENTED BY</a:t>
            </a:r>
          </a:p>
          <a:p>
            <a:pPr algn="ctr"/>
            <a:r>
              <a:rPr lang="en-GB" dirty="0"/>
              <a:t> DIRECTOR FOR SECONDARY EDUCATION</a:t>
            </a:r>
          </a:p>
          <a:p>
            <a:pPr algn="ctr"/>
            <a:r>
              <a:rPr lang="en-GB" dirty="0"/>
              <a:t>ON </a:t>
            </a:r>
          </a:p>
          <a:p>
            <a:pPr algn="ctr"/>
            <a:r>
              <a:rPr lang="en-GB" dirty="0"/>
              <a:t> 9</a:t>
            </a:r>
            <a:r>
              <a:rPr lang="en-GB" baseline="30000" dirty="0"/>
              <a:t>th</a:t>
            </a:r>
            <a:r>
              <a:rPr lang="en-GB" dirty="0"/>
              <a:t> NOVEMBER, 2022</a:t>
            </a:r>
          </a:p>
          <a:p>
            <a:pPr algn="ctr"/>
            <a:r>
              <a:rPr lang="en-GB" dirty="0"/>
              <a:t>AT </a:t>
            </a:r>
          </a:p>
          <a:p>
            <a:pPr algn="ctr"/>
            <a:r>
              <a:rPr lang="en-GB" dirty="0"/>
              <a:t>BICC</a:t>
            </a:r>
          </a:p>
          <a:p>
            <a:pPr algn="ctr"/>
            <a:endParaRPr lang="en-GB" dirty="0"/>
          </a:p>
        </p:txBody>
      </p:sp>
    </p:spTree>
    <p:extLst>
      <p:ext uri="{BB962C8B-B14F-4D97-AF65-F5344CB8AC3E}">
        <p14:creationId xmlns:p14="http://schemas.microsoft.com/office/powerpoint/2010/main" val="254676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7C18F-8B54-4493-8760-15FE08C49D34}"/>
              </a:ext>
            </a:extLst>
          </p:cNvPr>
          <p:cNvSpPr>
            <a:spLocks noGrp="1"/>
          </p:cNvSpPr>
          <p:nvPr>
            <p:ph type="title"/>
          </p:nvPr>
        </p:nvSpPr>
        <p:spPr/>
        <p:txBody>
          <a:bodyPr/>
          <a:lstStyle/>
          <a:p>
            <a:r>
              <a:rPr lang="en-GB" dirty="0"/>
              <a:t>CROSS CUTTING ISSUES</a:t>
            </a:r>
          </a:p>
        </p:txBody>
      </p:sp>
      <p:sp>
        <p:nvSpPr>
          <p:cNvPr id="3" name="Content Placeholder 2">
            <a:extLst>
              <a:ext uri="{FF2B5EF4-FFF2-40B4-BE49-F238E27FC236}">
                <a16:creationId xmlns:a16="http://schemas.microsoft.com/office/drawing/2014/main" id="{90A6FB51-855B-43E4-B758-8CC2FAEE2BDE}"/>
              </a:ext>
            </a:extLst>
          </p:cNvPr>
          <p:cNvSpPr>
            <a:spLocks noGrp="1"/>
          </p:cNvSpPr>
          <p:nvPr>
            <p:ph idx="1"/>
          </p:nvPr>
        </p:nvSpPr>
        <p:spPr/>
        <p:txBody>
          <a:bodyPr>
            <a:normAutofit lnSpcReduction="10000"/>
          </a:bodyPr>
          <a:lstStyle/>
          <a:p>
            <a:pPr marL="0" indent="0">
              <a:buNone/>
            </a:pPr>
            <a:r>
              <a:rPr lang="en-GB" b="1" dirty="0"/>
              <a:t>Department of Inclusive Education</a:t>
            </a:r>
          </a:p>
          <a:p>
            <a:pPr lvl="1">
              <a:buFont typeface="Wingdings" panose="05000000000000000000" pitchFamily="2" charset="2"/>
              <a:buChar char="q"/>
            </a:pPr>
            <a:r>
              <a:rPr lang="en-GB" dirty="0"/>
              <a:t>Training of 1,883 teachers in IE Pedagogical approaches</a:t>
            </a:r>
          </a:p>
          <a:p>
            <a:pPr lvl="1">
              <a:buFont typeface="Wingdings" panose="05000000000000000000" pitchFamily="2" charset="2"/>
              <a:buChar char="q"/>
            </a:pPr>
            <a:r>
              <a:rPr lang="en-GB" dirty="0"/>
              <a:t>Training of 20 teachers in sign language</a:t>
            </a:r>
          </a:p>
          <a:p>
            <a:pPr lvl="1">
              <a:buFont typeface="Wingdings" panose="05000000000000000000" pitchFamily="2" charset="2"/>
              <a:buChar char="q"/>
            </a:pPr>
            <a:r>
              <a:rPr lang="en-GB" dirty="0"/>
              <a:t>Introduction of sign language clubs in schools to facilitate communication with HI learners</a:t>
            </a:r>
          </a:p>
          <a:p>
            <a:pPr lvl="1">
              <a:buFont typeface="Wingdings" panose="05000000000000000000" pitchFamily="2" charset="2"/>
              <a:buChar char="q"/>
            </a:pPr>
            <a:r>
              <a:rPr lang="en-GB" dirty="0"/>
              <a:t>Procurement and distribution of assistive devices and TLMs</a:t>
            </a:r>
          </a:p>
          <a:p>
            <a:pPr lvl="1">
              <a:buFont typeface="Wingdings" panose="05000000000000000000" pitchFamily="2" charset="2"/>
              <a:buChar char="q"/>
            </a:pPr>
            <a:r>
              <a:rPr lang="en-GB" dirty="0"/>
              <a:t>Production of accessible modules to support learning during emergencies</a:t>
            </a:r>
          </a:p>
          <a:p>
            <a:pPr lvl="1">
              <a:buFont typeface="Wingdings" panose="05000000000000000000" pitchFamily="2" charset="2"/>
              <a:buChar char="q"/>
            </a:pPr>
            <a:r>
              <a:rPr lang="en-GB" dirty="0"/>
              <a:t>Improved passing rate for SNE learners</a:t>
            </a:r>
          </a:p>
          <a:p>
            <a:pPr marL="0" indent="0">
              <a:buNone/>
            </a:pPr>
            <a:r>
              <a:rPr lang="en-GB" b="1" dirty="0"/>
              <a:t>School Health And Nutrition and HIV/AIDS</a:t>
            </a:r>
          </a:p>
          <a:p>
            <a:pPr lvl="1">
              <a:buFont typeface="Wingdings" panose="05000000000000000000" pitchFamily="2" charset="2"/>
              <a:buChar char="q"/>
            </a:pPr>
            <a:r>
              <a:rPr lang="en-GB" dirty="0"/>
              <a:t>Developed Mother Group Manual in conjunction with other directorates</a:t>
            </a:r>
          </a:p>
          <a:p>
            <a:pPr lvl="1">
              <a:buFont typeface="Wingdings" panose="05000000000000000000" pitchFamily="2" charset="2"/>
              <a:buChar char="q"/>
            </a:pPr>
            <a:r>
              <a:rPr lang="en-GB" dirty="0"/>
              <a:t>Developed a school health source book to guide uniformity of all school health clubs </a:t>
            </a:r>
            <a:endParaRPr lang="en-GB" b="1" dirty="0"/>
          </a:p>
          <a:p>
            <a:pPr marL="0" indent="0">
              <a:buNone/>
            </a:pPr>
            <a:endParaRPr lang="en-GB" dirty="0"/>
          </a:p>
        </p:txBody>
      </p:sp>
    </p:spTree>
    <p:extLst>
      <p:ext uri="{BB962C8B-B14F-4D97-AF65-F5344CB8AC3E}">
        <p14:creationId xmlns:p14="http://schemas.microsoft.com/office/powerpoint/2010/main" val="2573133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7C18F-8B54-4493-8760-15FE08C49D34}"/>
              </a:ext>
            </a:extLst>
          </p:cNvPr>
          <p:cNvSpPr>
            <a:spLocks noGrp="1"/>
          </p:cNvSpPr>
          <p:nvPr>
            <p:ph type="title"/>
          </p:nvPr>
        </p:nvSpPr>
        <p:spPr/>
        <p:txBody>
          <a:bodyPr/>
          <a:lstStyle/>
          <a:p>
            <a:r>
              <a:rPr lang="en-GB" dirty="0"/>
              <a:t>CROSS CUTTING ISSUES          </a:t>
            </a:r>
            <a:r>
              <a:rPr lang="en-GB" sz="1400" i="1" dirty="0"/>
              <a:t>Cont’d ……</a:t>
            </a:r>
          </a:p>
        </p:txBody>
      </p:sp>
      <p:sp>
        <p:nvSpPr>
          <p:cNvPr id="3" name="Content Placeholder 2">
            <a:extLst>
              <a:ext uri="{FF2B5EF4-FFF2-40B4-BE49-F238E27FC236}">
                <a16:creationId xmlns:a16="http://schemas.microsoft.com/office/drawing/2014/main" id="{90A6FB51-855B-43E4-B758-8CC2FAEE2BDE}"/>
              </a:ext>
            </a:extLst>
          </p:cNvPr>
          <p:cNvSpPr>
            <a:spLocks noGrp="1"/>
          </p:cNvSpPr>
          <p:nvPr>
            <p:ph idx="1"/>
          </p:nvPr>
        </p:nvSpPr>
        <p:spPr/>
        <p:txBody>
          <a:bodyPr>
            <a:normAutofit/>
          </a:bodyPr>
          <a:lstStyle/>
          <a:p>
            <a:pPr marL="0" indent="0">
              <a:buNone/>
            </a:pPr>
            <a:r>
              <a:rPr lang="en-GB" b="1" dirty="0"/>
              <a:t>Directorate of Distance and e-Learning</a:t>
            </a:r>
          </a:p>
          <a:p>
            <a:pPr lvl="1">
              <a:buFont typeface="Wingdings" panose="05000000000000000000" pitchFamily="2" charset="2"/>
              <a:buChar char="q"/>
            </a:pPr>
            <a:r>
              <a:rPr lang="en-GB" dirty="0"/>
              <a:t>Development of  National </a:t>
            </a:r>
            <a:r>
              <a:rPr lang="en-GB" dirty="0" err="1"/>
              <a:t>ODeL</a:t>
            </a:r>
            <a:r>
              <a:rPr lang="en-GB" dirty="0"/>
              <a:t> Transformation Strategy in progress</a:t>
            </a:r>
          </a:p>
          <a:p>
            <a:pPr lvl="1">
              <a:buFont typeface="Wingdings" panose="05000000000000000000" pitchFamily="2" charset="2"/>
              <a:buChar char="q"/>
            </a:pPr>
            <a:r>
              <a:rPr lang="en-GB" dirty="0"/>
              <a:t>Digital Open Secondary school development in progress</a:t>
            </a:r>
          </a:p>
          <a:p>
            <a:pPr lvl="2">
              <a:buFont typeface="Wingdings" panose="05000000000000000000" pitchFamily="2" charset="2"/>
              <a:buChar char="v"/>
            </a:pPr>
            <a:r>
              <a:rPr lang="en-GB" dirty="0"/>
              <a:t>Junior level materials are ready and being used</a:t>
            </a:r>
          </a:p>
          <a:p>
            <a:pPr lvl="2">
              <a:buFont typeface="Wingdings" panose="05000000000000000000" pitchFamily="2" charset="2"/>
              <a:buChar char="v"/>
            </a:pPr>
            <a:r>
              <a:rPr lang="en-GB" dirty="0"/>
              <a:t>89% of 13 senior secondary subject materials completed and ready for use</a:t>
            </a:r>
          </a:p>
          <a:p>
            <a:pPr marL="0" indent="0">
              <a:buNone/>
            </a:pPr>
            <a:r>
              <a:rPr lang="en-GB" b="1" dirty="0"/>
              <a:t>Directorate of Science, Technology and Innovation (STI) </a:t>
            </a:r>
          </a:p>
          <a:p>
            <a:pPr lvl="1">
              <a:buFont typeface="Wingdings" panose="05000000000000000000" pitchFamily="2" charset="2"/>
              <a:buChar char="v"/>
            </a:pPr>
            <a:r>
              <a:rPr lang="en-GB" dirty="0"/>
              <a:t>Expanded virtual science laboratories for STEM simulations and analytical sciences through </a:t>
            </a:r>
            <a:r>
              <a:rPr lang="en-GB" dirty="0" err="1"/>
              <a:t>MiLAB</a:t>
            </a:r>
            <a:r>
              <a:rPr lang="en-GB" dirty="0"/>
              <a:t> </a:t>
            </a:r>
          </a:p>
          <a:p>
            <a:pPr lvl="1">
              <a:buFont typeface="Wingdings" panose="05000000000000000000" pitchFamily="2" charset="2"/>
              <a:buChar char="v"/>
            </a:pPr>
            <a:r>
              <a:rPr lang="en-GB" dirty="0"/>
              <a:t>Facilitated the implementation of science technology and innovation capacity building programs for students in schools through provision of small research grants and science camps.</a:t>
            </a:r>
          </a:p>
          <a:p>
            <a:pPr lvl="1">
              <a:buFont typeface="Wingdings" panose="05000000000000000000" pitchFamily="2" charset="2"/>
              <a:buChar char="v"/>
            </a:pPr>
            <a:r>
              <a:rPr lang="en-GB" dirty="0"/>
              <a:t>Finalized schools access to internet mapping </a:t>
            </a:r>
          </a:p>
          <a:p>
            <a:pPr lvl="2">
              <a:buFont typeface="Wingdings" panose="05000000000000000000" pitchFamily="2" charset="2"/>
              <a:buChar char="v"/>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1254374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Major achievements</a:t>
            </a:r>
          </a:p>
        </p:txBody>
      </p:sp>
      <p:sp>
        <p:nvSpPr>
          <p:cNvPr id="3" name="Content Placeholder 2"/>
          <p:cNvSpPr>
            <a:spLocks noGrp="1"/>
          </p:cNvSpPr>
          <p:nvPr>
            <p:ph idx="1"/>
          </p:nvPr>
        </p:nvSpPr>
        <p:spPr/>
        <p:txBody>
          <a:bodyPr/>
          <a:lstStyle/>
          <a:p>
            <a:pPr algn="just"/>
            <a:r>
              <a:rPr lang="en-GB" dirty="0"/>
              <a:t>Recruitment of 2,599 secondary schools teachers.</a:t>
            </a:r>
          </a:p>
          <a:p>
            <a:pPr algn="just"/>
            <a:r>
              <a:rPr lang="en-GB" dirty="0"/>
              <a:t>Re-orientation of 4,507 science and mathematics teachers from the various Education Divisions were. </a:t>
            </a:r>
          </a:p>
          <a:p>
            <a:pPr algn="just"/>
            <a:r>
              <a:rPr lang="en-GB" dirty="0"/>
              <a:t>Training of 1,432 head teachers on Leadership program</a:t>
            </a:r>
          </a:p>
          <a:p>
            <a:pPr algn="just"/>
            <a:r>
              <a:rPr lang="en-GB" dirty="0"/>
              <a:t>Procurement of 1,292,976 science and mathematics textbooks. </a:t>
            </a:r>
          </a:p>
          <a:p>
            <a:pPr algn="just"/>
            <a:r>
              <a:rPr lang="en-GB" dirty="0"/>
              <a:t>Development of  an application known as MiLab by MZUNI, through which the Ministry of Education is able to provide students with unlimited access to virtual laboratories.</a:t>
            </a:r>
          </a:p>
          <a:p>
            <a:pPr algn="just"/>
            <a:r>
              <a:rPr lang="en-GB" dirty="0"/>
              <a:t>Development of the simulation model, a tool which will help secondary expansion plans </a:t>
            </a:r>
          </a:p>
        </p:txBody>
      </p:sp>
    </p:spTree>
    <p:extLst>
      <p:ext uri="{BB962C8B-B14F-4D97-AF65-F5344CB8AC3E}">
        <p14:creationId xmlns:p14="http://schemas.microsoft.com/office/powerpoint/2010/main" val="3541873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Challenges</a:t>
            </a:r>
          </a:p>
        </p:txBody>
      </p:sp>
      <p:sp>
        <p:nvSpPr>
          <p:cNvPr id="3" name="Content Placeholder 2"/>
          <p:cNvSpPr>
            <a:spLocks noGrp="1"/>
          </p:cNvSpPr>
          <p:nvPr>
            <p:ph idx="1"/>
          </p:nvPr>
        </p:nvSpPr>
        <p:spPr/>
        <p:txBody>
          <a:bodyPr>
            <a:normAutofit/>
          </a:bodyPr>
          <a:lstStyle/>
          <a:p>
            <a:r>
              <a:rPr lang="en-GB" dirty="0"/>
              <a:t>Low access to secondary education</a:t>
            </a:r>
          </a:p>
          <a:p>
            <a:r>
              <a:rPr lang="en-GB" dirty="0"/>
              <a:t>Shortage of teachers particularly in sciences as well as specialised teachers to support SNE students</a:t>
            </a:r>
          </a:p>
          <a:p>
            <a:r>
              <a:rPr lang="en-GB" dirty="0"/>
              <a:t>Protracted procurement processes</a:t>
            </a:r>
          </a:p>
          <a:p>
            <a:r>
              <a:rPr lang="en-GB" dirty="0"/>
              <a:t>Inadequate teaching and learning materials</a:t>
            </a:r>
          </a:p>
          <a:p>
            <a:r>
              <a:rPr lang="en-GB" dirty="0"/>
              <a:t>Limited capacity of teachers on inclusive education</a:t>
            </a:r>
          </a:p>
          <a:p>
            <a:r>
              <a:rPr lang="en-GB" dirty="0"/>
              <a:t>No power supply to some schools</a:t>
            </a:r>
          </a:p>
          <a:p>
            <a:r>
              <a:rPr lang="en-GB" dirty="0"/>
              <a:t>Internet connectivity for all schools</a:t>
            </a:r>
          </a:p>
          <a:p>
            <a:endParaRPr lang="en-GB" dirty="0"/>
          </a:p>
        </p:txBody>
      </p:sp>
    </p:spTree>
    <p:extLst>
      <p:ext uri="{BB962C8B-B14F-4D97-AF65-F5344CB8AC3E}">
        <p14:creationId xmlns:p14="http://schemas.microsoft.com/office/powerpoint/2010/main" val="919619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84632"/>
            <a:ext cx="7772400" cy="1144168"/>
          </a:xfrm>
        </p:spPr>
        <p:txBody>
          <a:bodyPr/>
          <a:lstStyle/>
          <a:p>
            <a:pPr algn="ctr"/>
            <a:r>
              <a:rPr lang="en-US" dirty="0"/>
              <a:t>Conclusion</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GB" sz="2400" dirty="0"/>
              <a:t>Although the subsector had registered some gains in the year under, a lot remains to be done in the all the three focus areas.</a:t>
            </a:r>
          </a:p>
          <a:p>
            <a:pPr>
              <a:buFont typeface="Wingdings" panose="05000000000000000000" pitchFamily="2" charset="2"/>
              <a:buChar char="v"/>
            </a:pPr>
            <a:r>
              <a:rPr lang="en-GB" sz="2400" dirty="0"/>
              <a:t> Key to all this, is low access, which is the major setback for the subsector. </a:t>
            </a:r>
          </a:p>
          <a:p>
            <a:pPr>
              <a:buFont typeface="Wingdings" panose="05000000000000000000" pitchFamily="2" charset="2"/>
              <a:buChar char="v"/>
            </a:pPr>
            <a:r>
              <a:rPr lang="en-US" sz="2400" dirty="0"/>
              <a:t>The Ministry will strive to provide equitable access to quality learning at secondary </a:t>
            </a:r>
            <a:r>
              <a:rPr lang="en-GB" sz="2400" dirty="0"/>
              <a:t>through multi-sectoral stakeholders’ involvement as also a way of enhancing improved school governance. </a:t>
            </a:r>
            <a:endParaRPr lang="en-US" sz="2400" dirty="0"/>
          </a:p>
        </p:txBody>
      </p:sp>
    </p:spTree>
    <p:extLst>
      <p:ext uri="{BB962C8B-B14F-4D97-AF65-F5344CB8AC3E}">
        <p14:creationId xmlns:p14="http://schemas.microsoft.com/office/powerpoint/2010/main" val="3793254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Next Steps</a:t>
            </a:r>
          </a:p>
        </p:txBody>
      </p:sp>
      <p:sp>
        <p:nvSpPr>
          <p:cNvPr id="3" name="Content Placeholder 2"/>
          <p:cNvSpPr>
            <a:spLocks noGrp="1"/>
          </p:cNvSpPr>
          <p:nvPr>
            <p:ph idx="1"/>
          </p:nvPr>
        </p:nvSpPr>
        <p:spPr/>
        <p:txBody>
          <a:bodyPr/>
          <a:lstStyle/>
          <a:p>
            <a:r>
              <a:rPr lang="en-GB" dirty="0"/>
              <a:t>Development of a Secondary Education Expansion Model</a:t>
            </a:r>
          </a:p>
          <a:p>
            <a:pPr lvl="1"/>
            <a:r>
              <a:rPr lang="en-GB" dirty="0"/>
              <a:t>Construction of new schools and expansion of existing ones</a:t>
            </a:r>
          </a:p>
          <a:p>
            <a:pPr lvl="1"/>
            <a:r>
              <a:rPr lang="en-GB" dirty="0"/>
              <a:t>Public private partnership Framework</a:t>
            </a:r>
          </a:p>
          <a:p>
            <a:pPr lvl="1"/>
            <a:r>
              <a:rPr lang="en-GB" dirty="0"/>
              <a:t>Double shift</a:t>
            </a:r>
          </a:p>
          <a:p>
            <a:pPr lvl="1"/>
            <a:r>
              <a:rPr lang="en-GB" dirty="0"/>
              <a:t>Open Digital Secondary Schools</a:t>
            </a:r>
          </a:p>
          <a:p>
            <a:r>
              <a:rPr lang="en-GB" dirty="0"/>
              <a:t>To fast track the development  of the secondary school financing model.</a:t>
            </a:r>
          </a:p>
          <a:p>
            <a:r>
              <a:rPr lang="en-GB" dirty="0"/>
              <a:t>Operationalising the 38 secondary schools being constructed under the Secondary School Expansion Project</a:t>
            </a:r>
          </a:p>
        </p:txBody>
      </p:sp>
    </p:spTree>
    <p:extLst>
      <p:ext uri="{BB962C8B-B14F-4D97-AF65-F5344CB8AC3E}">
        <p14:creationId xmlns:p14="http://schemas.microsoft.com/office/powerpoint/2010/main" val="28669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6D0D-F3DF-439C-8DF4-12D64E263F74}"/>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0EECA657-854F-4B92-8682-F278075D6545}"/>
              </a:ext>
            </a:extLst>
          </p:cNvPr>
          <p:cNvSpPr>
            <a:spLocks noGrp="1"/>
          </p:cNvSpPr>
          <p:nvPr>
            <p:ph idx="1"/>
          </p:nvPr>
        </p:nvSpPr>
        <p:spPr/>
        <p:txBody>
          <a:bodyPr/>
          <a:lstStyle/>
          <a:p>
            <a:pPr marL="0" indent="0">
              <a:buNone/>
            </a:pPr>
            <a:endParaRPr lang="en-GB" dirty="0"/>
          </a:p>
          <a:p>
            <a:pPr marL="0" indent="0">
              <a:buNone/>
            </a:pPr>
            <a:endParaRPr lang="en-GB" dirty="0"/>
          </a:p>
          <a:p>
            <a:pPr marL="0" indent="0">
              <a:buNone/>
            </a:pPr>
            <a:endParaRPr lang="en-GB" dirty="0"/>
          </a:p>
          <a:p>
            <a:pPr marL="0" indent="0">
              <a:buNone/>
            </a:pPr>
            <a:r>
              <a:rPr lang="en-GB" dirty="0"/>
              <a:t>                                       </a:t>
            </a:r>
            <a:r>
              <a:rPr lang="en-GB" sz="4800" dirty="0"/>
              <a:t> THANK YOU </a:t>
            </a:r>
          </a:p>
        </p:txBody>
      </p:sp>
    </p:spTree>
    <p:extLst>
      <p:ext uri="{BB962C8B-B14F-4D97-AF65-F5344CB8AC3E}">
        <p14:creationId xmlns:p14="http://schemas.microsoft.com/office/powerpoint/2010/main" val="2152084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84632"/>
            <a:ext cx="7772400" cy="712120"/>
          </a:xfrm>
        </p:spPr>
        <p:txBody>
          <a:bodyPr/>
          <a:lstStyle/>
          <a:p>
            <a:pPr algn="ctr"/>
            <a:r>
              <a:rPr lang="en-US" dirty="0"/>
              <a:t>Introduction</a:t>
            </a:r>
          </a:p>
        </p:txBody>
      </p:sp>
      <p:sp>
        <p:nvSpPr>
          <p:cNvPr id="3" name="Content Placeholder 2"/>
          <p:cNvSpPr>
            <a:spLocks noGrp="1"/>
          </p:cNvSpPr>
          <p:nvPr>
            <p:ph idx="1"/>
          </p:nvPr>
        </p:nvSpPr>
        <p:spPr>
          <a:xfrm>
            <a:off x="685800" y="1484784"/>
            <a:ext cx="7772400" cy="4687416"/>
          </a:xfrm>
        </p:spPr>
        <p:txBody>
          <a:bodyPr>
            <a:normAutofit/>
          </a:bodyPr>
          <a:lstStyle/>
          <a:p>
            <a:pPr algn="just"/>
            <a:r>
              <a:rPr lang="en-GB" sz="2400" dirty="0"/>
              <a:t>Purpose: To prepare students for employment in both the formal and informal sectors and to prepare them for further studies in various fields at the tertiary level.</a:t>
            </a:r>
          </a:p>
          <a:p>
            <a:pPr algn="just"/>
            <a:r>
              <a:rPr lang="en-GB" sz="2400" dirty="0"/>
              <a:t>The Directorate works with the following support directorates: DODeL, DSTI, DQAS, DIE, DTED, DHR, SHNHA, etc.; and the six (6) education divisions</a:t>
            </a:r>
          </a:p>
          <a:p>
            <a:pPr algn="just"/>
            <a:r>
              <a:rPr lang="en-GB" sz="2400" dirty="0"/>
              <a:t>Secondary Education sub-sector continues to register achievements in some key areas despite being equally set back by persistent challenges in the areas of Access and Equity, Quality and Relevance and Governance and Management </a:t>
            </a:r>
          </a:p>
          <a:p>
            <a:pPr marL="0" indent="0" algn="just">
              <a:buNone/>
            </a:pPr>
            <a:endParaRPr lang="en-US" dirty="0"/>
          </a:p>
        </p:txBody>
      </p:sp>
    </p:spTree>
    <p:extLst>
      <p:ext uri="{BB962C8B-B14F-4D97-AF65-F5344CB8AC3E}">
        <p14:creationId xmlns:p14="http://schemas.microsoft.com/office/powerpoint/2010/main" val="2950532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620000" cy="1080120"/>
          </a:xfrm>
        </p:spPr>
        <p:txBody>
          <a:bodyPr>
            <a:noAutofit/>
          </a:bodyPr>
          <a:lstStyle/>
          <a:p>
            <a:pPr marL="571500" indent="-457200" algn="ctr"/>
            <a:r>
              <a:rPr lang="en-US" sz="3600" dirty="0"/>
              <a:t>Equity and Access</a:t>
            </a:r>
          </a:p>
        </p:txBody>
      </p:sp>
      <p:sp>
        <p:nvSpPr>
          <p:cNvPr id="3" name="Content Placeholder 2"/>
          <p:cNvSpPr>
            <a:spLocks noGrp="1"/>
          </p:cNvSpPr>
          <p:nvPr>
            <p:ph idx="1"/>
          </p:nvPr>
        </p:nvSpPr>
        <p:spPr>
          <a:xfrm>
            <a:off x="323528" y="1600200"/>
            <a:ext cx="8363272" cy="4709160"/>
          </a:xfrm>
        </p:spPr>
        <p:txBody>
          <a:bodyPr>
            <a:normAutofit/>
          </a:bodyPr>
          <a:lstStyle/>
          <a:p>
            <a:pPr marL="0" indent="0" algn="just">
              <a:buNone/>
            </a:pPr>
            <a:r>
              <a:rPr lang="en-GB" sz="2400" b="1" dirty="0"/>
              <a:t>Strategic Objective:</a:t>
            </a:r>
          </a:p>
          <a:p>
            <a:pPr marL="0" indent="0" algn="just">
              <a:buNone/>
            </a:pPr>
            <a:r>
              <a:rPr lang="en-GB" sz="2400" dirty="0"/>
              <a:t>To Increase access and equity to secondary education for all eligible students with particular focus on girls and  vulnerable groups</a:t>
            </a:r>
          </a:p>
        </p:txBody>
      </p:sp>
    </p:spTree>
    <p:extLst>
      <p:ext uri="{BB962C8B-B14F-4D97-AF65-F5344CB8AC3E}">
        <p14:creationId xmlns:p14="http://schemas.microsoft.com/office/powerpoint/2010/main" val="2518227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84632"/>
            <a:ext cx="7772400" cy="784128"/>
          </a:xfrm>
        </p:spPr>
        <p:txBody>
          <a:bodyPr/>
          <a:lstStyle/>
          <a:p>
            <a:pPr algn="ctr"/>
            <a:r>
              <a:rPr lang="en-US" sz="4400" dirty="0"/>
              <a:t>Equity and Access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92749133"/>
              </p:ext>
            </p:extLst>
          </p:nvPr>
        </p:nvGraphicFramePr>
        <p:xfrm>
          <a:off x="685800" y="1484784"/>
          <a:ext cx="6487399" cy="3970992"/>
        </p:xfrm>
        <a:graphic>
          <a:graphicData uri="http://schemas.openxmlformats.org/drawingml/2006/table">
            <a:tbl>
              <a:tblPr firstRow="1" bandRow="1">
                <a:tableStyleId>{5C22544A-7EE6-4342-B048-85BDC9FD1C3A}</a:tableStyleId>
              </a:tblPr>
              <a:tblGrid>
                <a:gridCol w="1685203">
                  <a:extLst>
                    <a:ext uri="{9D8B030D-6E8A-4147-A177-3AD203B41FA5}">
                      <a16:colId xmlns:a16="http://schemas.microsoft.com/office/drawing/2014/main" val="4122120600"/>
                    </a:ext>
                  </a:extLst>
                </a:gridCol>
                <a:gridCol w="1284932">
                  <a:extLst>
                    <a:ext uri="{9D8B030D-6E8A-4147-A177-3AD203B41FA5}">
                      <a16:colId xmlns:a16="http://schemas.microsoft.com/office/drawing/2014/main" val="2425537875"/>
                    </a:ext>
                  </a:extLst>
                </a:gridCol>
                <a:gridCol w="1719551">
                  <a:extLst>
                    <a:ext uri="{9D8B030D-6E8A-4147-A177-3AD203B41FA5}">
                      <a16:colId xmlns:a16="http://schemas.microsoft.com/office/drawing/2014/main" val="2123574973"/>
                    </a:ext>
                  </a:extLst>
                </a:gridCol>
                <a:gridCol w="1797713">
                  <a:extLst>
                    <a:ext uri="{9D8B030D-6E8A-4147-A177-3AD203B41FA5}">
                      <a16:colId xmlns:a16="http://schemas.microsoft.com/office/drawing/2014/main" val="3672542651"/>
                    </a:ext>
                  </a:extLst>
                </a:gridCol>
              </a:tblGrid>
              <a:tr h="854044">
                <a:tc>
                  <a:txBody>
                    <a:bodyPr/>
                    <a:lstStyle/>
                    <a:p>
                      <a:r>
                        <a:rPr lang="en-US" dirty="0"/>
                        <a:t>INDICATOR</a:t>
                      </a:r>
                    </a:p>
                  </a:txBody>
                  <a:tcPr/>
                </a:tc>
                <a:tc>
                  <a:txBody>
                    <a:bodyPr/>
                    <a:lstStyle/>
                    <a:p>
                      <a:r>
                        <a:rPr lang="en-US" dirty="0"/>
                        <a:t>Baseline  2019</a:t>
                      </a:r>
                    </a:p>
                  </a:txBody>
                  <a:tcPr/>
                </a:tc>
                <a:tc>
                  <a:txBody>
                    <a:bodyPr/>
                    <a:lstStyle/>
                    <a:p>
                      <a:r>
                        <a:rPr lang="en-US" dirty="0"/>
                        <a:t>Achievement in 2021</a:t>
                      </a:r>
                    </a:p>
                  </a:txBody>
                  <a:tcPr/>
                </a:tc>
                <a:tc>
                  <a:txBody>
                    <a:bodyPr/>
                    <a:lstStyle/>
                    <a:p>
                      <a:r>
                        <a:rPr lang="en-US" dirty="0"/>
                        <a:t>Achievement in 2022</a:t>
                      </a:r>
                    </a:p>
                  </a:txBody>
                  <a:tcPr/>
                </a:tc>
                <a:extLst>
                  <a:ext uri="{0D108BD9-81ED-4DB2-BD59-A6C34878D82A}">
                    <a16:rowId xmlns:a16="http://schemas.microsoft.com/office/drawing/2014/main" val="3511064281"/>
                  </a:ext>
                </a:extLst>
              </a:tr>
              <a:tr h="730132">
                <a:tc>
                  <a:txBody>
                    <a:bodyPr/>
                    <a:lstStyle/>
                    <a:p>
                      <a:r>
                        <a:rPr lang="en-GB" sz="2000" dirty="0">
                          <a:latin typeface="Times New Roman" panose="02020603050405020304" pitchFamily="18" charset="0"/>
                          <a:ea typeface="Calibri" panose="020F0502020204030204" pitchFamily="34" charset="0"/>
                        </a:rPr>
                        <a:t>Overall</a:t>
                      </a:r>
                      <a:r>
                        <a:rPr lang="en-GB" sz="2000" baseline="0" dirty="0">
                          <a:latin typeface="Times New Roman" panose="02020603050405020304" pitchFamily="18" charset="0"/>
                          <a:ea typeface="Calibri" panose="020F0502020204030204" pitchFamily="34" charset="0"/>
                        </a:rPr>
                        <a:t> </a:t>
                      </a:r>
                      <a:r>
                        <a:rPr lang="en-GB" sz="2000" dirty="0">
                          <a:latin typeface="Times New Roman" panose="02020603050405020304" pitchFamily="18" charset="0"/>
                          <a:ea typeface="Calibri" panose="020F0502020204030204" pitchFamily="34" charset="0"/>
                        </a:rPr>
                        <a:t>E</a:t>
                      </a:r>
                      <a:r>
                        <a:rPr lang="en-GB" sz="2000" dirty="0">
                          <a:effectLst/>
                          <a:latin typeface="Times New Roman" panose="02020603050405020304" pitchFamily="18" charset="0"/>
                          <a:ea typeface="Calibri" panose="020F0502020204030204" pitchFamily="34" charset="0"/>
                        </a:rPr>
                        <a:t>nrolment</a:t>
                      </a:r>
                      <a:endParaRPr lang="en-US" sz="2000" dirty="0"/>
                    </a:p>
                  </a:txBody>
                  <a:tcPr/>
                </a:tc>
                <a:tc>
                  <a:txBody>
                    <a:bodyPr/>
                    <a:lstStyle/>
                    <a:p>
                      <a:r>
                        <a:rPr lang="en-US" sz="2000" dirty="0"/>
                        <a:t>415,013</a:t>
                      </a:r>
                    </a:p>
                    <a:p>
                      <a:endParaRPr lang="en-US" sz="2000" dirty="0"/>
                    </a:p>
                  </a:txBody>
                  <a:tcPr/>
                </a:tc>
                <a:tc>
                  <a:txBody>
                    <a:bodyPr/>
                    <a:lstStyle/>
                    <a:p>
                      <a:pPr marL="0" indent="0">
                        <a:buFont typeface="Courier New" pitchFamily="49" charset="0"/>
                        <a:buNone/>
                      </a:pPr>
                      <a:r>
                        <a:rPr lang="en-GB" sz="2000" dirty="0">
                          <a:effectLst/>
                          <a:latin typeface="Times New Roman" panose="02020603050405020304" pitchFamily="18" charset="0"/>
                          <a:ea typeface="Calibri" panose="020F0502020204030204" pitchFamily="34" charset="0"/>
                        </a:rPr>
                        <a:t>392,229</a:t>
                      </a:r>
                      <a:endParaRPr lang="en-US" sz="2000" dirty="0"/>
                    </a:p>
                  </a:txBody>
                  <a:tcPr/>
                </a:tc>
                <a:tc>
                  <a:txBody>
                    <a:bodyPr/>
                    <a:lstStyle/>
                    <a:p>
                      <a:pPr marL="0" indent="0">
                        <a:buFont typeface="Courier New" pitchFamily="49" charset="0"/>
                        <a:buNone/>
                      </a:pPr>
                      <a:r>
                        <a:rPr lang="en-GB" sz="2000" dirty="0">
                          <a:effectLst/>
                          <a:latin typeface="Times New Roman" panose="02020603050405020304" pitchFamily="18" charset="0"/>
                          <a:ea typeface="Calibri" panose="020F0502020204030204" pitchFamily="34" charset="0"/>
                        </a:rPr>
                        <a:t>441,102</a:t>
                      </a:r>
                      <a:endParaRPr lang="en-US" sz="2000" dirty="0"/>
                    </a:p>
                  </a:txBody>
                  <a:tcPr/>
                </a:tc>
                <a:extLst>
                  <a:ext uri="{0D108BD9-81ED-4DB2-BD59-A6C34878D82A}">
                    <a16:rowId xmlns:a16="http://schemas.microsoft.com/office/drawing/2014/main" val="3735441478"/>
                  </a:ext>
                </a:extLst>
              </a:tr>
              <a:tr h="1076176">
                <a:tc>
                  <a:txBody>
                    <a:bodyPr/>
                    <a:lstStyle/>
                    <a:p>
                      <a:r>
                        <a:rPr lang="en-US" sz="2000" dirty="0"/>
                        <a:t>SNE</a:t>
                      </a:r>
                      <a:r>
                        <a:rPr lang="en-US" sz="2000" baseline="0" dirty="0"/>
                        <a:t> students Enrolments</a:t>
                      </a:r>
                      <a:endParaRPr lang="en-US" sz="2000" dirty="0"/>
                    </a:p>
                  </a:txBody>
                  <a:tcPr/>
                </a:tc>
                <a:tc>
                  <a:txBody>
                    <a:bodyPr/>
                    <a:lstStyle/>
                    <a:p>
                      <a:r>
                        <a:rPr lang="en-US" sz="2000" dirty="0"/>
                        <a:t>10,290</a:t>
                      </a:r>
                    </a:p>
                    <a:p>
                      <a:endParaRPr lang="en-US" sz="2000" dirty="0"/>
                    </a:p>
                  </a:txBody>
                  <a:tcPr/>
                </a:tc>
                <a:tc>
                  <a:txBody>
                    <a:bodyPr/>
                    <a:lstStyle/>
                    <a:p>
                      <a:pPr marL="0" indent="0">
                        <a:buFont typeface="Courier New" pitchFamily="49" charset="0"/>
                        <a:buNone/>
                      </a:pPr>
                      <a:r>
                        <a:rPr lang="en-US" sz="2000" dirty="0"/>
                        <a:t>162,714</a:t>
                      </a:r>
                    </a:p>
                  </a:txBody>
                  <a:tcPr/>
                </a:tc>
                <a:tc>
                  <a:txBody>
                    <a:bodyPr/>
                    <a:lstStyle/>
                    <a:p>
                      <a:pPr marL="0" indent="0">
                        <a:buFont typeface="Courier New" pitchFamily="49" charset="0"/>
                        <a:buNone/>
                      </a:pPr>
                      <a:r>
                        <a:rPr lang="en-US" sz="2000" dirty="0"/>
                        <a:t>164,130</a:t>
                      </a:r>
                    </a:p>
                  </a:txBody>
                  <a:tcPr/>
                </a:tc>
                <a:extLst>
                  <a:ext uri="{0D108BD9-81ED-4DB2-BD59-A6C34878D82A}">
                    <a16:rowId xmlns:a16="http://schemas.microsoft.com/office/drawing/2014/main" val="2869180637"/>
                  </a:ext>
                </a:extLst>
              </a:tr>
              <a:tr h="750063">
                <a:tc>
                  <a:txBody>
                    <a:bodyPr/>
                    <a:lstStyle/>
                    <a:p>
                      <a:r>
                        <a:rPr lang="en-US" sz="2000" dirty="0"/>
                        <a:t>Bursary</a:t>
                      </a:r>
                      <a:r>
                        <a:rPr lang="en-US" sz="2000" baseline="0" dirty="0"/>
                        <a:t> Provision</a:t>
                      </a:r>
                    </a:p>
                    <a:p>
                      <a:r>
                        <a:rPr lang="en-US" sz="2000" baseline="0" dirty="0"/>
                        <a:t>Government</a:t>
                      </a:r>
                      <a:endParaRPr lang="en-US" sz="2000" dirty="0"/>
                    </a:p>
                    <a:p>
                      <a:endParaRPr lang="en-US" sz="2000" dirty="0"/>
                    </a:p>
                  </a:txBody>
                  <a:tcPr/>
                </a:tc>
                <a:tc>
                  <a:txBody>
                    <a:bodyPr/>
                    <a:lstStyle/>
                    <a:p>
                      <a:r>
                        <a:rPr lang="en-US" sz="2000" dirty="0"/>
                        <a:t>10,349</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Courier New" pitchFamily="49" charset="0"/>
                        <a:buNone/>
                        <a:tabLst/>
                        <a:defRPr/>
                      </a:pPr>
                      <a:r>
                        <a:rPr lang="en-GB" sz="2000" dirty="0">
                          <a:effectLst/>
                          <a:latin typeface="Times New Roman" panose="02020603050405020304" pitchFamily="18" charset="0"/>
                          <a:ea typeface="Calibri" panose="020F0502020204030204" pitchFamily="34" charset="0"/>
                        </a:rPr>
                        <a:t>12,245</a:t>
                      </a:r>
                      <a:endParaRPr lang="en-US" sz="2000" dirty="0"/>
                    </a:p>
                    <a:p>
                      <a:pPr marL="0" indent="0">
                        <a:buFont typeface="Courier New" pitchFamily="49" charset="0"/>
                        <a:buNone/>
                      </a:pPr>
                      <a:endParaRPr lang="en-US" sz="2000" dirty="0"/>
                    </a:p>
                  </a:txBody>
                  <a:tcPr/>
                </a:tc>
                <a:tc>
                  <a:txBody>
                    <a:bodyPr/>
                    <a:lstStyle/>
                    <a:p>
                      <a:pPr marL="0" indent="0">
                        <a:buFont typeface="Courier New" pitchFamily="49" charset="0"/>
                        <a:buNone/>
                      </a:pPr>
                      <a:r>
                        <a:rPr lang="en-GB" sz="2000" dirty="0">
                          <a:effectLst/>
                          <a:latin typeface="Times New Roman" panose="02020603050405020304" pitchFamily="18" charset="0"/>
                          <a:ea typeface="Calibri" panose="020F0502020204030204" pitchFamily="34" charset="0"/>
                        </a:rPr>
                        <a:t>21,861</a:t>
                      </a:r>
                      <a:endParaRPr lang="en-US" sz="2000" dirty="0"/>
                    </a:p>
                  </a:txBody>
                  <a:tcPr/>
                </a:tc>
                <a:extLst>
                  <a:ext uri="{0D108BD9-81ED-4DB2-BD59-A6C34878D82A}">
                    <a16:rowId xmlns:a16="http://schemas.microsoft.com/office/drawing/2014/main" val="3889808502"/>
                  </a:ext>
                </a:extLst>
              </a:tr>
            </a:tbl>
          </a:graphicData>
        </a:graphic>
      </p:graphicFrame>
    </p:spTree>
    <p:extLst>
      <p:ext uri="{BB962C8B-B14F-4D97-AF65-F5344CB8AC3E}">
        <p14:creationId xmlns:p14="http://schemas.microsoft.com/office/powerpoint/2010/main" val="965554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620000" cy="1143000"/>
          </a:xfrm>
        </p:spPr>
        <p:txBody>
          <a:bodyPr>
            <a:noAutofit/>
          </a:bodyPr>
          <a:lstStyle/>
          <a:p>
            <a:pPr marL="571500" indent="-457200" algn="l"/>
            <a:r>
              <a:rPr lang="en-US" sz="3600" dirty="0"/>
              <a:t>Equity and Access</a:t>
            </a:r>
          </a:p>
        </p:txBody>
      </p:sp>
      <p:sp>
        <p:nvSpPr>
          <p:cNvPr id="3" name="Content Placeholder 2"/>
          <p:cNvSpPr>
            <a:spLocks noGrp="1"/>
          </p:cNvSpPr>
          <p:nvPr>
            <p:ph idx="1"/>
          </p:nvPr>
        </p:nvSpPr>
        <p:spPr>
          <a:xfrm>
            <a:off x="323528" y="1124744"/>
            <a:ext cx="8363272" cy="5184616"/>
          </a:xfrm>
        </p:spPr>
        <p:txBody>
          <a:bodyPr/>
          <a:lstStyle/>
          <a:p>
            <a:pPr marL="0" indent="0">
              <a:buNone/>
            </a:pPr>
            <a:endParaRPr lang="en-GB" sz="2400" b="1" dirty="0"/>
          </a:p>
        </p:txBody>
      </p:sp>
      <p:graphicFrame>
        <p:nvGraphicFramePr>
          <p:cNvPr id="4" name="Table 3"/>
          <p:cNvGraphicFramePr>
            <a:graphicFrameLocks noGrp="1"/>
          </p:cNvGraphicFramePr>
          <p:nvPr>
            <p:extLst>
              <p:ext uri="{D42A27DB-BD31-4B8C-83A1-F6EECF244321}">
                <p14:modId xmlns:p14="http://schemas.microsoft.com/office/powerpoint/2010/main" val="1449555353"/>
              </p:ext>
            </p:extLst>
          </p:nvPr>
        </p:nvGraphicFramePr>
        <p:xfrm>
          <a:off x="360543" y="1124744"/>
          <a:ext cx="8531937" cy="5522712"/>
        </p:xfrm>
        <a:graphic>
          <a:graphicData uri="http://schemas.openxmlformats.org/drawingml/2006/table">
            <a:tbl>
              <a:tblPr firstRow="1" bandRow="1">
                <a:tableStyleId>{5C22544A-7EE6-4342-B048-85BDC9FD1C3A}</a:tableStyleId>
              </a:tblPr>
              <a:tblGrid>
                <a:gridCol w="1359051">
                  <a:extLst>
                    <a:ext uri="{9D8B030D-6E8A-4147-A177-3AD203B41FA5}">
                      <a16:colId xmlns:a16="http://schemas.microsoft.com/office/drawing/2014/main" val="20000"/>
                    </a:ext>
                  </a:extLst>
                </a:gridCol>
                <a:gridCol w="1036248">
                  <a:extLst>
                    <a:ext uri="{9D8B030D-6E8A-4147-A177-3AD203B41FA5}">
                      <a16:colId xmlns:a16="http://schemas.microsoft.com/office/drawing/2014/main" val="20001"/>
                    </a:ext>
                  </a:extLst>
                </a:gridCol>
                <a:gridCol w="1386752">
                  <a:extLst>
                    <a:ext uri="{9D8B030D-6E8A-4147-A177-3AD203B41FA5}">
                      <a16:colId xmlns:a16="http://schemas.microsoft.com/office/drawing/2014/main" val="20002"/>
                    </a:ext>
                  </a:extLst>
                </a:gridCol>
                <a:gridCol w="1618616">
                  <a:extLst>
                    <a:ext uri="{9D8B030D-6E8A-4147-A177-3AD203B41FA5}">
                      <a16:colId xmlns:a16="http://schemas.microsoft.com/office/drawing/2014/main" val="3839552310"/>
                    </a:ext>
                  </a:extLst>
                </a:gridCol>
                <a:gridCol w="1763118">
                  <a:extLst>
                    <a:ext uri="{9D8B030D-6E8A-4147-A177-3AD203B41FA5}">
                      <a16:colId xmlns:a16="http://schemas.microsoft.com/office/drawing/2014/main" val="3778475245"/>
                    </a:ext>
                  </a:extLst>
                </a:gridCol>
                <a:gridCol w="1368152">
                  <a:extLst>
                    <a:ext uri="{9D8B030D-6E8A-4147-A177-3AD203B41FA5}">
                      <a16:colId xmlns:a16="http://schemas.microsoft.com/office/drawing/2014/main" val="20003"/>
                    </a:ext>
                  </a:extLst>
                </a:gridCol>
              </a:tblGrid>
              <a:tr h="720081">
                <a:tc>
                  <a:txBody>
                    <a:bodyPr/>
                    <a:lstStyle/>
                    <a:p>
                      <a:r>
                        <a:rPr lang="en-US" dirty="0"/>
                        <a:t>INDICATOR</a:t>
                      </a:r>
                    </a:p>
                  </a:txBody>
                  <a:tcPr/>
                </a:tc>
                <a:tc>
                  <a:txBody>
                    <a:bodyPr/>
                    <a:lstStyle/>
                    <a:p>
                      <a:r>
                        <a:rPr lang="en-US" dirty="0"/>
                        <a:t>Baseline  2019</a:t>
                      </a:r>
                    </a:p>
                  </a:txBody>
                  <a:tcPr/>
                </a:tc>
                <a:tc>
                  <a:txBody>
                    <a:bodyPr/>
                    <a:lstStyle/>
                    <a:p>
                      <a:r>
                        <a:rPr lang="en-US" dirty="0"/>
                        <a:t>Achievement in 2022</a:t>
                      </a:r>
                    </a:p>
                  </a:txBody>
                  <a:tcPr/>
                </a:tc>
                <a:tc>
                  <a:txBody>
                    <a:bodyPr/>
                    <a:lstStyle/>
                    <a:p>
                      <a:r>
                        <a:rPr lang="en-US" dirty="0"/>
                        <a:t>NESIP Target for 2022</a:t>
                      </a:r>
                    </a:p>
                  </a:txBody>
                  <a:tcPr/>
                </a:tc>
                <a:tc>
                  <a:txBody>
                    <a:bodyPr/>
                    <a:lstStyle/>
                    <a:p>
                      <a:r>
                        <a:rPr lang="en-US" dirty="0"/>
                        <a:t>Simulation model Target in 2025</a:t>
                      </a:r>
                    </a:p>
                  </a:txBody>
                  <a:tcPr/>
                </a:tc>
                <a:tc>
                  <a:txBody>
                    <a:bodyPr/>
                    <a:lstStyle/>
                    <a:p>
                      <a:r>
                        <a:rPr lang="en-US" dirty="0"/>
                        <a:t>NESIP Target in 2025</a:t>
                      </a:r>
                    </a:p>
                  </a:txBody>
                  <a:tcPr/>
                </a:tc>
                <a:extLst>
                  <a:ext uri="{0D108BD9-81ED-4DB2-BD59-A6C34878D82A}">
                    <a16:rowId xmlns:a16="http://schemas.microsoft.com/office/drawing/2014/main" val="10000"/>
                  </a:ext>
                </a:extLst>
              </a:tr>
              <a:tr h="1061443">
                <a:tc>
                  <a:txBody>
                    <a:bodyPr/>
                    <a:lstStyle/>
                    <a:p>
                      <a:r>
                        <a:rPr lang="en-US" sz="2000" dirty="0"/>
                        <a:t>Gross Enrolment Rate </a:t>
                      </a:r>
                    </a:p>
                  </a:txBody>
                  <a:tcPr/>
                </a:tc>
                <a:tc>
                  <a:txBody>
                    <a:bodyPr/>
                    <a:lstStyle/>
                    <a:p>
                      <a:r>
                        <a:rPr lang="en-US" sz="2000" dirty="0"/>
                        <a:t>24.0% </a:t>
                      </a:r>
                    </a:p>
                  </a:txBody>
                  <a:tcPr/>
                </a:tc>
                <a:tc>
                  <a:txBody>
                    <a:bodyPr/>
                    <a:lstStyle/>
                    <a:p>
                      <a:pPr marL="0" indent="0">
                        <a:buFont typeface="Courier New" pitchFamily="49" charset="0"/>
                        <a:buNone/>
                      </a:pPr>
                      <a:r>
                        <a:rPr lang="en-US" sz="2000" dirty="0"/>
                        <a:t>24.3% </a:t>
                      </a:r>
                    </a:p>
                  </a:txBody>
                  <a:tcPr/>
                </a:tc>
                <a:tc>
                  <a:txBody>
                    <a:bodyPr/>
                    <a:lstStyle/>
                    <a:p>
                      <a:pPr marL="0" indent="0">
                        <a:buFont typeface="Courier New" pitchFamily="49" charset="0"/>
                        <a:buNone/>
                      </a:pPr>
                      <a:r>
                        <a:rPr lang="en-US" sz="2000" dirty="0"/>
                        <a:t>31%</a:t>
                      </a:r>
                    </a:p>
                  </a:txBody>
                  <a:tcPr/>
                </a:tc>
                <a:tc>
                  <a:txBody>
                    <a:bodyPr/>
                    <a:lstStyle/>
                    <a:p>
                      <a:pPr marL="0" indent="0">
                        <a:buFont typeface="Courier New" pitchFamily="49" charset="0"/>
                        <a:buNone/>
                      </a:pPr>
                      <a:r>
                        <a:rPr lang="en-US" sz="2000" dirty="0"/>
                        <a:t>35%</a:t>
                      </a:r>
                    </a:p>
                  </a:txBody>
                  <a:tcPr/>
                </a:tc>
                <a:tc>
                  <a:txBody>
                    <a:bodyPr/>
                    <a:lstStyle/>
                    <a:p>
                      <a:pPr marL="0" indent="0">
                        <a:buFont typeface="Courier New" pitchFamily="49" charset="0"/>
                        <a:buNone/>
                      </a:pPr>
                      <a:r>
                        <a:rPr lang="en-US" sz="2000" dirty="0"/>
                        <a:t>38%</a:t>
                      </a:r>
                    </a:p>
                  </a:txBody>
                  <a:tcPr/>
                </a:tc>
                <a:extLst>
                  <a:ext uri="{0D108BD9-81ED-4DB2-BD59-A6C34878D82A}">
                    <a16:rowId xmlns:a16="http://schemas.microsoft.com/office/drawing/2014/main" val="10001"/>
                  </a:ext>
                </a:extLst>
              </a:tr>
              <a:tr h="1061443">
                <a:tc>
                  <a:txBody>
                    <a:bodyPr/>
                    <a:lstStyle/>
                    <a:p>
                      <a:r>
                        <a:rPr lang="en-US" sz="2000" dirty="0"/>
                        <a:t>Net Enrolment Rate </a:t>
                      </a:r>
                    </a:p>
                  </a:txBody>
                  <a:tcPr/>
                </a:tc>
                <a:tc>
                  <a:txBody>
                    <a:bodyPr/>
                    <a:lstStyle/>
                    <a:p>
                      <a:r>
                        <a:rPr lang="en-US" sz="2000" dirty="0"/>
                        <a:t>15.0% </a:t>
                      </a:r>
                    </a:p>
                  </a:txBody>
                  <a:tcPr/>
                </a:tc>
                <a:tc>
                  <a:txBody>
                    <a:bodyPr/>
                    <a:lstStyle/>
                    <a:p>
                      <a:pPr marL="0" indent="0">
                        <a:buFont typeface="Courier New" pitchFamily="49" charset="0"/>
                        <a:buNone/>
                      </a:pPr>
                      <a:r>
                        <a:rPr lang="en-US" sz="2000" dirty="0"/>
                        <a:t>16.6% </a:t>
                      </a:r>
                    </a:p>
                  </a:txBody>
                  <a:tcPr/>
                </a:tc>
                <a:tc>
                  <a:txBody>
                    <a:bodyPr/>
                    <a:lstStyle/>
                    <a:p>
                      <a:pPr marL="0" indent="0">
                        <a:buFont typeface="Courier New" pitchFamily="49" charset="0"/>
                        <a:buNone/>
                      </a:pPr>
                      <a:r>
                        <a:rPr lang="en-US" sz="2000" dirty="0"/>
                        <a:t>23%</a:t>
                      </a:r>
                    </a:p>
                  </a:txBody>
                  <a:tcPr/>
                </a:tc>
                <a:tc>
                  <a:txBody>
                    <a:bodyPr/>
                    <a:lstStyle/>
                    <a:p>
                      <a:pPr marL="0" indent="0">
                        <a:buFont typeface="Courier New" pitchFamily="49" charset="0"/>
                        <a:buNone/>
                      </a:pPr>
                      <a:r>
                        <a:rPr lang="en-US" sz="2000" dirty="0"/>
                        <a:t>30%</a:t>
                      </a:r>
                    </a:p>
                  </a:txBody>
                  <a:tcPr/>
                </a:tc>
                <a:tc>
                  <a:txBody>
                    <a:bodyPr/>
                    <a:lstStyle/>
                    <a:p>
                      <a:pPr marL="0" indent="0">
                        <a:buFont typeface="Courier New" pitchFamily="49" charset="0"/>
                        <a:buNone/>
                      </a:pPr>
                      <a:r>
                        <a:rPr lang="en-US" sz="2000" dirty="0"/>
                        <a:t>30%</a:t>
                      </a:r>
                    </a:p>
                  </a:txBody>
                  <a:tcPr/>
                </a:tc>
                <a:extLst>
                  <a:ext uri="{0D108BD9-81ED-4DB2-BD59-A6C34878D82A}">
                    <a16:rowId xmlns:a16="http://schemas.microsoft.com/office/drawing/2014/main" val="257933817"/>
                  </a:ext>
                </a:extLst>
              </a:tr>
              <a:tr h="739793">
                <a:tc>
                  <a:txBody>
                    <a:bodyPr/>
                    <a:lstStyle/>
                    <a:p>
                      <a:r>
                        <a:rPr lang="en-US" sz="2000" dirty="0"/>
                        <a:t>Gender Parity Index </a:t>
                      </a:r>
                    </a:p>
                  </a:txBody>
                  <a:tcPr/>
                </a:tc>
                <a:tc>
                  <a:txBody>
                    <a:bodyPr/>
                    <a:lstStyle/>
                    <a:p>
                      <a:r>
                        <a:rPr lang="en-US" sz="2000" dirty="0"/>
                        <a:t>0.97</a:t>
                      </a:r>
                    </a:p>
                  </a:txBody>
                  <a:tcPr/>
                </a:tc>
                <a:tc>
                  <a:txBody>
                    <a:bodyPr/>
                    <a:lstStyle/>
                    <a:p>
                      <a:pPr marL="0" indent="0">
                        <a:buFont typeface="Courier New" pitchFamily="49" charset="0"/>
                        <a:buNone/>
                      </a:pPr>
                      <a:r>
                        <a:rPr lang="en-US" sz="2000" dirty="0"/>
                        <a:t>0.96</a:t>
                      </a:r>
                    </a:p>
                  </a:txBody>
                  <a:tcPr/>
                </a:tc>
                <a:tc>
                  <a:txBody>
                    <a:bodyPr/>
                    <a:lstStyle/>
                    <a:p>
                      <a:pPr marL="0" indent="0">
                        <a:buFont typeface="Courier New" pitchFamily="49" charset="0"/>
                        <a:buNone/>
                      </a:pPr>
                      <a:r>
                        <a:rPr lang="en-US" sz="2000" dirty="0"/>
                        <a:t>1.02</a:t>
                      </a:r>
                    </a:p>
                  </a:txBody>
                  <a:tcPr/>
                </a:tc>
                <a:tc>
                  <a:txBody>
                    <a:bodyPr/>
                    <a:lstStyle/>
                    <a:p>
                      <a:pPr marL="0" indent="0">
                        <a:buFont typeface="Courier New" pitchFamily="49" charset="0"/>
                        <a:buNone/>
                      </a:pPr>
                      <a:r>
                        <a:rPr lang="en-US" sz="2000" dirty="0"/>
                        <a:t>1.0</a:t>
                      </a:r>
                    </a:p>
                  </a:txBody>
                  <a:tcPr/>
                </a:tc>
                <a:tc>
                  <a:txBody>
                    <a:bodyPr/>
                    <a:lstStyle/>
                    <a:p>
                      <a:pPr marL="0" indent="0">
                        <a:buFont typeface="Courier New" pitchFamily="49" charset="0"/>
                        <a:buNone/>
                      </a:pPr>
                      <a:r>
                        <a:rPr lang="en-US" sz="2000" dirty="0"/>
                        <a:t>1.1</a:t>
                      </a:r>
                    </a:p>
                  </a:txBody>
                  <a:tcPr/>
                </a:tc>
                <a:extLst>
                  <a:ext uri="{0D108BD9-81ED-4DB2-BD59-A6C34878D82A}">
                    <a16:rowId xmlns:a16="http://schemas.microsoft.com/office/drawing/2014/main" val="10002"/>
                  </a:ext>
                </a:extLst>
              </a:tr>
              <a:tr h="739793">
                <a:tc>
                  <a:txBody>
                    <a:bodyPr/>
                    <a:lstStyle/>
                    <a:p>
                      <a:r>
                        <a:rPr lang="en-US" sz="2000" dirty="0"/>
                        <a:t>Transition Rate</a:t>
                      </a:r>
                    </a:p>
                  </a:txBody>
                  <a:tcPr/>
                </a:tc>
                <a:tc>
                  <a:txBody>
                    <a:bodyPr/>
                    <a:lstStyle/>
                    <a:p>
                      <a:r>
                        <a:rPr lang="en-US" sz="2000" dirty="0"/>
                        <a:t>38.9</a:t>
                      </a:r>
                    </a:p>
                  </a:txBody>
                  <a:tcPr/>
                </a:tc>
                <a:tc>
                  <a:txBody>
                    <a:bodyPr/>
                    <a:lstStyle/>
                    <a:p>
                      <a:pPr marL="0" indent="0">
                        <a:buFont typeface="Courier New" pitchFamily="49" charset="0"/>
                        <a:buNone/>
                      </a:pPr>
                      <a:r>
                        <a:rPr lang="en-US" sz="2000" dirty="0">
                          <a:solidFill>
                            <a:schemeClr val="tx1"/>
                          </a:solidFill>
                        </a:rPr>
                        <a:t>42.5</a:t>
                      </a:r>
                    </a:p>
                  </a:txBody>
                  <a:tcPr/>
                </a:tc>
                <a:tc>
                  <a:txBody>
                    <a:bodyPr/>
                    <a:lstStyle/>
                    <a:p>
                      <a:pPr marL="0" indent="0">
                        <a:buFont typeface="Courier New" pitchFamily="49" charset="0"/>
                        <a:buNone/>
                      </a:pPr>
                      <a:r>
                        <a:rPr lang="en-US" sz="2000" dirty="0"/>
                        <a:t>45.0</a:t>
                      </a:r>
                    </a:p>
                  </a:txBody>
                  <a:tcPr/>
                </a:tc>
                <a:tc>
                  <a:txBody>
                    <a:bodyPr/>
                    <a:lstStyle/>
                    <a:p>
                      <a:pPr marL="0" indent="0">
                        <a:buFont typeface="Courier New" pitchFamily="49" charset="0"/>
                        <a:buNone/>
                      </a:pPr>
                      <a:r>
                        <a:rPr lang="en-US" sz="2000" dirty="0"/>
                        <a:t>45%</a:t>
                      </a:r>
                    </a:p>
                  </a:txBody>
                  <a:tcPr/>
                </a:tc>
                <a:tc>
                  <a:txBody>
                    <a:bodyPr/>
                    <a:lstStyle/>
                    <a:p>
                      <a:pPr marL="0" indent="0">
                        <a:buFont typeface="Courier New" pitchFamily="49" charset="0"/>
                        <a:buNone/>
                      </a:pPr>
                      <a:r>
                        <a:rPr lang="en-US" sz="2000" dirty="0"/>
                        <a:t>55</a:t>
                      </a:r>
                    </a:p>
                  </a:txBody>
                  <a:tcPr/>
                </a:tc>
                <a:extLst>
                  <a:ext uri="{0D108BD9-81ED-4DB2-BD59-A6C34878D82A}">
                    <a16:rowId xmlns:a16="http://schemas.microsoft.com/office/drawing/2014/main" val="2600354563"/>
                  </a:ext>
                </a:extLst>
              </a:tr>
              <a:tr h="739793">
                <a:tc>
                  <a:txBody>
                    <a:bodyPr/>
                    <a:lstStyle/>
                    <a:p>
                      <a:r>
                        <a:rPr lang="en-US" sz="2000" dirty="0"/>
                        <a:t>Drop Out Rate</a:t>
                      </a:r>
                    </a:p>
                  </a:txBody>
                  <a:tcPr/>
                </a:tc>
                <a:tc>
                  <a:txBody>
                    <a:bodyPr/>
                    <a:lstStyle/>
                    <a:p>
                      <a:r>
                        <a:rPr lang="en-US" sz="2000" dirty="0"/>
                        <a:t>13.35</a:t>
                      </a:r>
                    </a:p>
                  </a:txBody>
                  <a:tcPr/>
                </a:tc>
                <a:tc>
                  <a:txBody>
                    <a:bodyPr/>
                    <a:lstStyle/>
                    <a:p>
                      <a:pPr marL="0" indent="0">
                        <a:buFont typeface="Courier New" pitchFamily="49" charset="0"/>
                        <a:buNone/>
                      </a:pPr>
                      <a:r>
                        <a:rPr lang="en-US" sz="2000" dirty="0"/>
                        <a:t>6.0</a:t>
                      </a:r>
                    </a:p>
                  </a:txBody>
                  <a:tcPr/>
                </a:tc>
                <a:tc>
                  <a:txBody>
                    <a:bodyPr/>
                    <a:lstStyle/>
                    <a:p>
                      <a:pPr marL="0" indent="0">
                        <a:buFont typeface="Courier New" pitchFamily="49" charset="0"/>
                        <a:buNone/>
                      </a:pPr>
                      <a:r>
                        <a:rPr lang="en-US" sz="2000" dirty="0"/>
                        <a:t>12.18</a:t>
                      </a:r>
                    </a:p>
                  </a:txBody>
                  <a:tcPr/>
                </a:tc>
                <a:tc>
                  <a:txBody>
                    <a:bodyPr/>
                    <a:lstStyle/>
                    <a:p>
                      <a:pPr marL="0" indent="0">
                        <a:buFont typeface="Courier New" pitchFamily="49" charset="0"/>
                        <a:buNone/>
                      </a:pPr>
                      <a:r>
                        <a:rPr lang="en-US" sz="2000" dirty="0"/>
                        <a:t>10.0</a:t>
                      </a:r>
                    </a:p>
                  </a:txBody>
                  <a:tcPr/>
                </a:tc>
                <a:tc>
                  <a:txBody>
                    <a:bodyPr/>
                    <a:lstStyle/>
                    <a:p>
                      <a:pPr marL="0" indent="0">
                        <a:buFont typeface="Courier New" pitchFamily="49" charset="0"/>
                        <a:buNone/>
                      </a:pPr>
                      <a:r>
                        <a:rPr lang="en-US" sz="2000" dirty="0"/>
                        <a:t>11.0</a:t>
                      </a:r>
                    </a:p>
                  </a:txBody>
                  <a:tcPr/>
                </a:tc>
                <a:extLst>
                  <a:ext uri="{0D108BD9-81ED-4DB2-BD59-A6C34878D82A}">
                    <a16:rowId xmlns:a16="http://schemas.microsoft.com/office/drawing/2014/main" val="3280673959"/>
                  </a:ext>
                </a:extLst>
              </a:tr>
            </a:tbl>
          </a:graphicData>
        </a:graphic>
      </p:graphicFrame>
    </p:spTree>
    <p:extLst>
      <p:ext uri="{BB962C8B-B14F-4D97-AF65-F5344CB8AC3E}">
        <p14:creationId xmlns:p14="http://schemas.microsoft.com/office/powerpoint/2010/main" val="263011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620000" cy="720080"/>
          </a:xfrm>
        </p:spPr>
        <p:txBody>
          <a:bodyPr>
            <a:noAutofit/>
          </a:bodyPr>
          <a:lstStyle/>
          <a:p>
            <a:pPr marL="571500" indent="-457200" algn="ctr"/>
            <a:r>
              <a:rPr lang="en-GB" sz="2800" dirty="0"/>
              <a:t>   QUALITY AND RELEVANCE </a:t>
            </a:r>
            <a:endParaRPr lang="en-US" sz="2800" dirty="0"/>
          </a:p>
        </p:txBody>
      </p:sp>
      <p:sp>
        <p:nvSpPr>
          <p:cNvPr id="3" name="Content Placeholder 2"/>
          <p:cNvSpPr>
            <a:spLocks noGrp="1"/>
          </p:cNvSpPr>
          <p:nvPr>
            <p:ph idx="1"/>
          </p:nvPr>
        </p:nvSpPr>
        <p:spPr>
          <a:xfrm>
            <a:off x="323528" y="1124744"/>
            <a:ext cx="8363272" cy="5184616"/>
          </a:xfrm>
        </p:spPr>
        <p:txBody>
          <a:bodyPr/>
          <a:lstStyle/>
          <a:p>
            <a:pPr marL="0" indent="0" algn="just">
              <a:buNone/>
            </a:pPr>
            <a:r>
              <a:rPr lang="en-US" sz="2400" b="1" dirty="0"/>
              <a:t>Strategic Objective: </a:t>
            </a:r>
          </a:p>
          <a:p>
            <a:pPr marL="0" indent="0" algn="just">
              <a:buNone/>
            </a:pPr>
            <a:r>
              <a:rPr lang="en-GB" sz="2400" dirty="0"/>
              <a:t>To Improve the quality and relevance of secondary education</a:t>
            </a:r>
          </a:p>
          <a:p>
            <a:pPr marL="0" indent="0" algn="just">
              <a:buNone/>
            </a:pPr>
            <a:endParaRPr lang="en-GB" sz="2400" dirty="0"/>
          </a:p>
          <a:p>
            <a:pPr marL="0" indent="0" algn="just">
              <a:buNone/>
            </a:pPr>
            <a:endParaRPr lang="en-GB" sz="2400" dirty="0"/>
          </a:p>
        </p:txBody>
      </p:sp>
      <p:graphicFrame>
        <p:nvGraphicFramePr>
          <p:cNvPr id="4" name="Table 3"/>
          <p:cNvGraphicFramePr>
            <a:graphicFrameLocks noGrp="1"/>
          </p:cNvGraphicFramePr>
          <p:nvPr>
            <p:extLst>
              <p:ext uri="{D42A27DB-BD31-4B8C-83A1-F6EECF244321}">
                <p14:modId xmlns:p14="http://schemas.microsoft.com/office/powerpoint/2010/main" val="2408291534"/>
              </p:ext>
            </p:extLst>
          </p:nvPr>
        </p:nvGraphicFramePr>
        <p:xfrm>
          <a:off x="395536" y="2682159"/>
          <a:ext cx="8033973" cy="2798764"/>
        </p:xfrm>
        <a:graphic>
          <a:graphicData uri="http://schemas.openxmlformats.org/drawingml/2006/table">
            <a:tbl>
              <a:tblPr firstRow="1" bandRow="1">
                <a:tableStyleId>{5C22544A-7EE6-4342-B048-85BDC9FD1C3A}</a:tableStyleId>
              </a:tblPr>
              <a:tblGrid>
                <a:gridCol w="1697269">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1399075">
                  <a:extLst>
                    <a:ext uri="{9D8B030D-6E8A-4147-A177-3AD203B41FA5}">
                      <a16:colId xmlns:a16="http://schemas.microsoft.com/office/drawing/2014/main" val="20002"/>
                    </a:ext>
                  </a:extLst>
                </a:gridCol>
                <a:gridCol w="1193213">
                  <a:extLst>
                    <a:ext uri="{9D8B030D-6E8A-4147-A177-3AD203B41FA5}">
                      <a16:colId xmlns:a16="http://schemas.microsoft.com/office/drawing/2014/main" val="3839552310"/>
                    </a:ext>
                  </a:extLst>
                </a:gridCol>
                <a:gridCol w="1296144">
                  <a:extLst>
                    <a:ext uri="{9D8B030D-6E8A-4147-A177-3AD203B41FA5}">
                      <a16:colId xmlns:a16="http://schemas.microsoft.com/office/drawing/2014/main" val="1638297148"/>
                    </a:ext>
                  </a:extLst>
                </a:gridCol>
                <a:gridCol w="1440160">
                  <a:extLst>
                    <a:ext uri="{9D8B030D-6E8A-4147-A177-3AD203B41FA5}">
                      <a16:colId xmlns:a16="http://schemas.microsoft.com/office/drawing/2014/main" val="3040255540"/>
                    </a:ext>
                  </a:extLst>
                </a:gridCol>
              </a:tblGrid>
              <a:tr h="1089950">
                <a:tc>
                  <a:txBody>
                    <a:bodyPr/>
                    <a:lstStyle/>
                    <a:p>
                      <a:r>
                        <a:rPr lang="en-US" dirty="0"/>
                        <a:t>INDICATOR</a:t>
                      </a:r>
                    </a:p>
                  </a:txBody>
                  <a:tcPr/>
                </a:tc>
                <a:tc>
                  <a:txBody>
                    <a:bodyPr/>
                    <a:lstStyle/>
                    <a:p>
                      <a:r>
                        <a:rPr lang="en-US" dirty="0"/>
                        <a:t>Baseline 2019</a:t>
                      </a:r>
                    </a:p>
                  </a:txBody>
                  <a:tcPr/>
                </a:tc>
                <a:tc>
                  <a:txBody>
                    <a:bodyPr/>
                    <a:lstStyle/>
                    <a:p>
                      <a:r>
                        <a:rPr lang="en-US" dirty="0"/>
                        <a:t>Achievement in 2020</a:t>
                      </a:r>
                    </a:p>
                  </a:txBody>
                  <a:tcPr/>
                </a:tc>
                <a:tc>
                  <a:txBody>
                    <a:bodyPr/>
                    <a:lstStyle/>
                    <a:p>
                      <a:r>
                        <a:rPr lang="en-US" dirty="0"/>
                        <a:t>Achievement in 2021</a:t>
                      </a:r>
                    </a:p>
                  </a:txBody>
                  <a:tcPr/>
                </a:tc>
                <a:tc>
                  <a:txBody>
                    <a:bodyPr/>
                    <a:lstStyle/>
                    <a:p>
                      <a:r>
                        <a:rPr lang="en-US" dirty="0"/>
                        <a:t>Achievement in 2022</a:t>
                      </a:r>
                    </a:p>
                  </a:txBody>
                  <a:tcPr/>
                </a:tc>
                <a:tc>
                  <a:txBody>
                    <a:bodyPr/>
                    <a:lstStyle/>
                    <a:p>
                      <a:r>
                        <a:rPr lang="en-US" dirty="0"/>
                        <a:t>NESIP Target in 2025</a:t>
                      </a:r>
                    </a:p>
                    <a:p>
                      <a:endParaRPr lang="en-US" dirty="0"/>
                    </a:p>
                  </a:txBody>
                  <a:tcPr/>
                </a:tc>
                <a:extLst>
                  <a:ext uri="{0D108BD9-81ED-4DB2-BD59-A6C34878D82A}">
                    <a16:rowId xmlns:a16="http://schemas.microsoft.com/office/drawing/2014/main" val="10000"/>
                  </a:ext>
                </a:extLst>
              </a:tr>
              <a:tr h="662959">
                <a:tc>
                  <a:txBody>
                    <a:bodyPr/>
                    <a:lstStyle/>
                    <a:p>
                      <a:r>
                        <a:rPr lang="en-US" sz="1800" dirty="0"/>
                        <a:t>Pass Rate at MSCE</a:t>
                      </a:r>
                    </a:p>
                  </a:txBody>
                  <a:tcPr/>
                </a:tc>
                <a:tc>
                  <a:txBody>
                    <a:bodyPr/>
                    <a:lstStyle/>
                    <a:p>
                      <a:r>
                        <a:rPr lang="en-US" sz="1800" dirty="0"/>
                        <a:t>50.42%</a:t>
                      </a:r>
                    </a:p>
                  </a:txBody>
                  <a:tcPr/>
                </a:tc>
                <a:tc>
                  <a:txBody>
                    <a:bodyPr/>
                    <a:lstStyle/>
                    <a:p>
                      <a:r>
                        <a:rPr lang="en-US" sz="1800" dirty="0"/>
                        <a:t>41.50% </a:t>
                      </a:r>
                    </a:p>
                  </a:txBody>
                  <a:tcPr/>
                </a:tc>
                <a:tc>
                  <a:txBody>
                    <a:bodyPr/>
                    <a:lstStyle/>
                    <a:p>
                      <a:pPr marL="0" indent="0">
                        <a:buFont typeface="Courier New" pitchFamily="49" charset="0"/>
                        <a:buNone/>
                      </a:pPr>
                      <a:r>
                        <a:rPr lang="en-US" sz="1800" dirty="0"/>
                        <a:t>52.00% </a:t>
                      </a:r>
                    </a:p>
                  </a:txBody>
                  <a:tcPr/>
                </a:tc>
                <a:tc>
                  <a:txBody>
                    <a:bodyPr/>
                    <a:lstStyle/>
                    <a:p>
                      <a:pPr marL="0" indent="0">
                        <a:buFont typeface="Courier New" pitchFamily="49" charset="0"/>
                        <a:buNone/>
                      </a:pPr>
                      <a:r>
                        <a:rPr lang="en-US" sz="1800" dirty="0"/>
                        <a:t>_</a:t>
                      </a:r>
                    </a:p>
                  </a:txBody>
                  <a:tcPr/>
                </a:tc>
                <a:tc>
                  <a:txBody>
                    <a:bodyPr/>
                    <a:lstStyle/>
                    <a:p>
                      <a:pPr marL="0" indent="0">
                        <a:buFont typeface="Courier New" pitchFamily="49" charset="0"/>
                        <a:buNone/>
                      </a:pPr>
                      <a:r>
                        <a:rPr lang="en-US" sz="1800" dirty="0">
                          <a:solidFill>
                            <a:schemeClr val="tx1"/>
                          </a:solidFill>
                        </a:rPr>
                        <a:t>75%</a:t>
                      </a:r>
                    </a:p>
                  </a:txBody>
                  <a:tcPr/>
                </a:tc>
                <a:extLst>
                  <a:ext uri="{0D108BD9-81ED-4DB2-BD59-A6C34878D82A}">
                    <a16:rowId xmlns:a16="http://schemas.microsoft.com/office/drawing/2014/main" val="10001"/>
                  </a:ext>
                </a:extLst>
              </a:tr>
              <a:tr h="947085">
                <a:tc>
                  <a:txBody>
                    <a:bodyPr/>
                    <a:lstStyle/>
                    <a:p>
                      <a:r>
                        <a:rPr lang="en-US" sz="1800" dirty="0"/>
                        <a:t>Student Classroom Ratio</a:t>
                      </a:r>
                    </a:p>
                  </a:txBody>
                  <a:tcPr/>
                </a:tc>
                <a:tc>
                  <a:txBody>
                    <a:bodyPr/>
                    <a:lstStyle/>
                    <a:p>
                      <a:r>
                        <a:rPr lang="en-US" sz="1800" dirty="0"/>
                        <a:t>67:1</a:t>
                      </a:r>
                    </a:p>
                  </a:txBody>
                  <a:tcPr/>
                </a:tc>
                <a:tc>
                  <a:txBody>
                    <a:bodyPr/>
                    <a:lstStyle/>
                    <a:p>
                      <a:pPr marL="0" indent="0">
                        <a:buFont typeface="Courier New" pitchFamily="49" charset="0"/>
                        <a:buNone/>
                      </a:pPr>
                      <a:r>
                        <a:rPr lang="en-US" sz="1800" dirty="0"/>
                        <a:t>61:1 </a:t>
                      </a:r>
                    </a:p>
                  </a:txBody>
                  <a:tcPr/>
                </a:tc>
                <a:tc>
                  <a:txBody>
                    <a:bodyPr/>
                    <a:lstStyle/>
                    <a:p>
                      <a:pPr marL="0" indent="0">
                        <a:buFont typeface="Courier New" pitchFamily="49" charset="0"/>
                        <a:buNone/>
                      </a:pPr>
                      <a:r>
                        <a:rPr lang="en-US" sz="1800" dirty="0"/>
                        <a:t>54:1</a:t>
                      </a:r>
                    </a:p>
                  </a:txBody>
                  <a:tcPr/>
                </a:tc>
                <a:tc>
                  <a:txBody>
                    <a:bodyPr/>
                    <a:lstStyle/>
                    <a:p>
                      <a:pPr marL="0" indent="0">
                        <a:buFont typeface="Courier New" pitchFamily="49" charset="0"/>
                        <a:buNone/>
                      </a:pPr>
                      <a:r>
                        <a:rPr lang="en-US" sz="1800" dirty="0"/>
                        <a:t>60:1</a:t>
                      </a:r>
                    </a:p>
                  </a:txBody>
                  <a:tcPr/>
                </a:tc>
                <a:tc>
                  <a:txBody>
                    <a:bodyPr/>
                    <a:lstStyle/>
                    <a:p>
                      <a:pPr marL="0" indent="0">
                        <a:buFont typeface="Courier New" pitchFamily="49" charset="0"/>
                        <a:buNone/>
                      </a:pPr>
                      <a:r>
                        <a:rPr lang="en-US" sz="1800" dirty="0"/>
                        <a:t>50:1</a:t>
                      </a:r>
                    </a:p>
                  </a:txBody>
                  <a:tcPr/>
                </a:tc>
                <a:extLst>
                  <a:ext uri="{0D108BD9-81ED-4DB2-BD59-A6C34878D82A}">
                    <a16:rowId xmlns:a16="http://schemas.microsoft.com/office/drawing/2014/main" val="257933817"/>
                  </a:ext>
                </a:extLst>
              </a:tr>
            </a:tbl>
          </a:graphicData>
        </a:graphic>
      </p:graphicFrame>
    </p:spTree>
    <p:extLst>
      <p:ext uri="{BB962C8B-B14F-4D97-AF65-F5344CB8AC3E}">
        <p14:creationId xmlns:p14="http://schemas.microsoft.com/office/powerpoint/2010/main" val="752198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620000" cy="1143000"/>
          </a:xfrm>
        </p:spPr>
        <p:txBody>
          <a:bodyPr>
            <a:noAutofit/>
          </a:bodyPr>
          <a:lstStyle/>
          <a:p>
            <a:pPr marL="571500" indent="-457200" algn="l"/>
            <a:r>
              <a:rPr lang="en-GB" sz="3600" dirty="0"/>
              <a:t>   2. QUALITY AND RELEVANCE (Cont.)</a:t>
            </a:r>
            <a:endParaRPr lang="en-US" sz="3600" dirty="0"/>
          </a:p>
        </p:txBody>
      </p:sp>
      <p:sp>
        <p:nvSpPr>
          <p:cNvPr id="3" name="Content Placeholder 2"/>
          <p:cNvSpPr>
            <a:spLocks noGrp="1"/>
          </p:cNvSpPr>
          <p:nvPr>
            <p:ph idx="1"/>
          </p:nvPr>
        </p:nvSpPr>
        <p:spPr>
          <a:xfrm>
            <a:off x="323528" y="1556792"/>
            <a:ext cx="8363272" cy="4752568"/>
          </a:xfrm>
        </p:spPr>
        <p:txBody>
          <a:bodyPr/>
          <a:lstStyle/>
          <a:p>
            <a:pPr marL="0" indent="0">
              <a:buNone/>
            </a:pPr>
            <a:r>
              <a:rPr lang="en-GB" sz="2400" dirty="0"/>
              <a:t>Student Qualified Teacher Ratio (SQTR) presented per subject</a:t>
            </a:r>
          </a:p>
        </p:txBody>
      </p:sp>
      <p:graphicFrame>
        <p:nvGraphicFramePr>
          <p:cNvPr id="4" name="Table 3"/>
          <p:cNvGraphicFramePr>
            <a:graphicFrameLocks noGrp="1"/>
          </p:cNvGraphicFramePr>
          <p:nvPr>
            <p:extLst>
              <p:ext uri="{D42A27DB-BD31-4B8C-83A1-F6EECF244321}">
                <p14:modId xmlns:p14="http://schemas.microsoft.com/office/powerpoint/2010/main" val="4236244490"/>
              </p:ext>
            </p:extLst>
          </p:nvPr>
        </p:nvGraphicFramePr>
        <p:xfrm>
          <a:off x="467544" y="2492896"/>
          <a:ext cx="7776864" cy="3519409"/>
        </p:xfrm>
        <a:graphic>
          <a:graphicData uri="http://schemas.openxmlformats.org/drawingml/2006/table">
            <a:tbl>
              <a:tblPr firstRow="1" bandRow="1">
                <a:tableStyleId>{5C22544A-7EE6-4342-B048-85BDC9FD1C3A}</a:tableStyleId>
              </a:tblPr>
              <a:tblGrid>
                <a:gridCol w="1697269">
                  <a:extLst>
                    <a:ext uri="{9D8B030D-6E8A-4147-A177-3AD203B41FA5}">
                      <a16:colId xmlns:a16="http://schemas.microsoft.com/office/drawing/2014/main" val="20000"/>
                    </a:ext>
                  </a:extLst>
                </a:gridCol>
                <a:gridCol w="2119155">
                  <a:extLst>
                    <a:ext uri="{9D8B030D-6E8A-4147-A177-3AD203B41FA5}">
                      <a16:colId xmlns:a16="http://schemas.microsoft.com/office/drawing/2014/main" val="20001"/>
                    </a:ext>
                  </a:extLst>
                </a:gridCol>
                <a:gridCol w="2376264">
                  <a:extLst>
                    <a:ext uri="{9D8B030D-6E8A-4147-A177-3AD203B41FA5}">
                      <a16:colId xmlns:a16="http://schemas.microsoft.com/office/drawing/2014/main" val="20002"/>
                    </a:ext>
                  </a:extLst>
                </a:gridCol>
                <a:gridCol w="1584176">
                  <a:extLst>
                    <a:ext uri="{9D8B030D-6E8A-4147-A177-3AD203B41FA5}">
                      <a16:colId xmlns:a16="http://schemas.microsoft.com/office/drawing/2014/main" val="3839552310"/>
                    </a:ext>
                  </a:extLst>
                </a:gridCol>
              </a:tblGrid>
              <a:tr h="1043046">
                <a:tc>
                  <a:txBody>
                    <a:bodyPr/>
                    <a:lstStyle/>
                    <a:p>
                      <a:r>
                        <a:rPr lang="en-US" sz="2000" dirty="0"/>
                        <a:t>Subject</a:t>
                      </a:r>
                    </a:p>
                  </a:txBody>
                  <a:tcPr/>
                </a:tc>
                <a:tc>
                  <a:txBody>
                    <a:bodyPr/>
                    <a:lstStyle/>
                    <a:p>
                      <a:r>
                        <a:rPr lang="en-US" sz="2000" dirty="0"/>
                        <a:t>Number of Qualified Teachers</a:t>
                      </a:r>
                    </a:p>
                  </a:txBody>
                  <a:tcPr/>
                </a:tc>
                <a:tc>
                  <a:txBody>
                    <a:bodyPr/>
                    <a:lstStyle/>
                    <a:p>
                      <a:r>
                        <a:rPr lang="en-US" sz="2000" dirty="0"/>
                        <a:t>Student Enrolment</a:t>
                      </a:r>
                    </a:p>
                  </a:txBody>
                  <a:tcPr/>
                </a:tc>
                <a:tc>
                  <a:txBody>
                    <a:bodyPr/>
                    <a:lstStyle/>
                    <a:p>
                      <a:r>
                        <a:rPr lang="en-US" sz="2000" dirty="0"/>
                        <a:t>SQTR</a:t>
                      </a:r>
                    </a:p>
                  </a:txBody>
                  <a:tcPr/>
                </a:tc>
                <a:extLst>
                  <a:ext uri="{0D108BD9-81ED-4DB2-BD59-A6C34878D82A}">
                    <a16:rowId xmlns:a16="http://schemas.microsoft.com/office/drawing/2014/main" val="10000"/>
                  </a:ext>
                </a:extLst>
              </a:tr>
              <a:tr h="397114">
                <a:tc>
                  <a:txBody>
                    <a:bodyPr/>
                    <a:lstStyle/>
                    <a:p>
                      <a:pPr algn="just">
                        <a:lnSpc>
                          <a:spcPct val="150000"/>
                        </a:lnSpc>
                        <a:spcBef>
                          <a:spcPts val="600"/>
                        </a:spcBef>
                        <a:spcAft>
                          <a:spcPts val="600"/>
                        </a:spcAft>
                      </a:pPr>
                      <a:r>
                        <a:rPr lang="en-C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Agriculture</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600"/>
                        </a:spcAft>
                      </a:pPr>
                      <a:r>
                        <a:rPr lang="en-C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640</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600"/>
                        </a:spcAft>
                      </a:pPr>
                      <a:r>
                        <a:rPr lang="en-CA"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432,593</a:t>
                      </a:r>
                      <a:endParaRPr lang="en-GB"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600"/>
                        </a:spcAft>
                      </a:pPr>
                      <a:r>
                        <a:rPr lang="en-C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676</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32048">
                <a:tc>
                  <a:txBody>
                    <a:bodyPr/>
                    <a:lstStyle/>
                    <a:p>
                      <a:pPr algn="just">
                        <a:lnSpc>
                          <a:spcPct val="150000"/>
                        </a:lnSpc>
                        <a:spcBef>
                          <a:spcPts val="600"/>
                        </a:spcBef>
                        <a:spcAft>
                          <a:spcPts val="600"/>
                        </a:spcAft>
                      </a:pPr>
                      <a:r>
                        <a:rPr lang="en-CA"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Chemistry</a:t>
                      </a:r>
                      <a:endParaRPr lang="en-GB"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600"/>
                        </a:spcAft>
                      </a:pPr>
                      <a:r>
                        <a:rPr lang="en-C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305</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600"/>
                        </a:spcAft>
                      </a:pPr>
                      <a:r>
                        <a:rPr lang="en-C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374,622</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600"/>
                        </a:spcAft>
                      </a:pPr>
                      <a:r>
                        <a:rPr lang="en-C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1,228</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7933817"/>
                  </a:ext>
                </a:extLst>
              </a:tr>
              <a:tr h="432048">
                <a:tc>
                  <a:txBody>
                    <a:bodyPr/>
                    <a:lstStyle/>
                    <a:p>
                      <a:pPr algn="just">
                        <a:lnSpc>
                          <a:spcPct val="150000"/>
                        </a:lnSpc>
                        <a:spcBef>
                          <a:spcPts val="600"/>
                        </a:spcBef>
                        <a:spcAft>
                          <a:spcPts val="600"/>
                        </a:spcAft>
                      </a:pPr>
                      <a:r>
                        <a:rPr lang="en-C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Physics</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600"/>
                        </a:spcAft>
                      </a:pPr>
                      <a:r>
                        <a:rPr lang="en-C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371</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600"/>
                        </a:spcAft>
                      </a:pPr>
                      <a:r>
                        <a:rPr lang="en-C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375,142</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600"/>
                        </a:spcAft>
                      </a:pPr>
                      <a:r>
                        <a:rPr lang="en-C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1,011</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6094988"/>
                  </a:ext>
                </a:extLst>
              </a:tr>
              <a:tr h="576064">
                <a:tc>
                  <a:txBody>
                    <a:bodyPr/>
                    <a:lstStyle/>
                    <a:p>
                      <a:pPr algn="just">
                        <a:lnSpc>
                          <a:spcPct val="100000"/>
                        </a:lnSpc>
                        <a:spcBef>
                          <a:spcPts val="600"/>
                        </a:spcBef>
                        <a:spcAft>
                          <a:spcPts val="600"/>
                        </a:spcAft>
                      </a:pPr>
                      <a:r>
                        <a:rPr lang="en-C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Computer Studies</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600"/>
                        </a:spcAft>
                      </a:pPr>
                      <a:r>
                        <a:rPr lang="en-CA"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186</a:t>
                      </a:r>
                      <a:endParaRPr lang="en-GB"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600"/>
                        </a:spcAft>
                      </a:pPr>
                      <a:r>
                        <a:rPr lang="en-C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55,814</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600"/>
                        </a:spcAft>
                      </a:pPr>
                      <a:r>
                        <a:rPr lang="en-C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300</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1435327"/>
                  </a:ext>
                </a:extLst>
              </a:tr>
              <a:tr h="639089">
                <a:tc>
                  <a:txBody>
                    <a:bodyPr/>
                    <a:lstStyle/>
                    <a:p>
                      <a:pPr algn="just">
                        <a:lnSpc>
                          <a:spcPct val="150000"/>
                        </a:lnSpc>
                        <a:spcBef>
                          <a:spcPts val="600"/>
                        </a:spcBef>
                        <a:spcAft>
                          <a:spcPts val="600"/>
                        </a:spcAft>
                      </a:pPr>
                      <a:r>
                        <a:rPr lang="en-C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Life Skills</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600"/>
                        </a:spcAft>
                      </a:pPr>
                      <a:r>
                        <a:rPr lang="en-C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126</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600"/>
                        </a:spcAft>
                      </a:pPr>
                      <a:r>
                        <a:rPr lang="en-C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351,688</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600"/>
                        </a:spcAft>
                      </a:pPr>
                      <a:r>
                        <a:rPr lang="en-C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2,791</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4242682"/>
                  </a:ext>
                </a:extLst>
              </a:tr>
            </a:tbl>
          </a:graphicData>
        </a:graphic>
      </p:graphicFrame>
    </p:spTree>
    <p:extLst>
      <p:ext uri="{BB962C8B-B14F-4D97-AF65-F5344CB8AC3E}">
        <p14:creationId xmlns:p14="http://schemas.microsoft.com/office/powerpoint/2010/main" val="323010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620000" cy="807952"/>
          </a:xfrm>
        </p:spPr>
        <p:txBody>
          <a:bodyPr>
            <a:noAutofit/>
          </a:bodyPr>
          <a:lstStyle/>
          <a:p>
            <a:pPr marL="571500" indent="-457200" algn="ctr"/>
            <a:r>
              <a:rPr lang="en-GB" sz="3200" dirty="0"/>
              <a:t>IMPROVE GOVERNANCE AND</a:t>
            </a:r>
            <a:br>
              <a:rPr lang="en-GB" sz="3200" dirty="0"/>
            </a:br>
            <a:r>
              <a:rPr lang="en-GB" sz="3200" dirty="0"/>
              <a:t> MANAGEMENT</a:t>
            </a:r>
            <a:br>
              <a:rPr lang="en-GB" sz="1800" b="1" dirty="0"/>
            </a:br>
            <a:endParaRPr lang="en-US" sz="1800" dirty="0"/>
          </a:p>
        </p:txBody>
      </p:sp>
      <p:sp>
        <p:nvSpPr>
          <p:cNvPr id="3" name="Content Placeholder 2"/>
          <p:cNvSpPr>
            <a:spLocks noGrp="1"/>
          </p:cNvSpPr>
          <p:nvPr>
            <p:ph idx="1"/>
          </p:nvPr>
        </p:nvSpPr>
        <p:spPr>
          <a:xfrm>
            <a:off x="467544" y="1860688"/>
            <a:ext cx="8208912" cy="3791552"/>
          </a:xfrm>
        </p:spPr>
        <p:txBody>
          <a:bodyPr/>
          <a:lstStyle/>
          <a:p>
            <a:pPr marL="0" indent="0" algn="just">
              <a:lnSpc>
                <a:spcPct val="150000"/>
              </a:lnSpc>
              <a:buNone/>
            </a:pPr>
            <a:r>
              <a:rPr lang="en-US" b="1" dirty="0"/>
              <a:t>Strategic Objective: </a:t>
            </a:r>
          </a:p>
          <a:p>
            <a:pPr marL="0" indent="0" algn="just">
              <a:lnSpc>
                <a:spcPct val="100000"/>
              </a:lnSpc>
              <a:buNone/>
            </a:pPr>
            <a:r>
              <a:rPr lang="en-US" dirty="0"/>
              <a:t>To Improve governance and Management of secondary education by strengthening leadership capacities at school , cluster and local council levels for improved learning outcomes</a:t>
            </a:r>
          </a:p>
          <a:p>
            <a:pPr marL="0" indent="0">
              <a:buNone/>
            </a:pPr>
            <a:endParaRPr lang="en-GB" sz="2400" b="1" dirty="0"/>
          </a:p>
        </p:txBody>
      </p:sp>
      <p:graphicFrame>
        <p:nvGraphicFramePr>
          <p:cNvPr id="4" name="Table 3"/>
          <p:cNvGraphicFramePr>
            <a:graphicFrameLocks noGrp="1"/>
          </p:cNvGraphicFramePr>
          <p:nvPr>
            <p:extLst>
              <p:ext uri="{D42A27DB-BD31-4B8C-83A1-F6EECF244321}">
                <p14:modId xmlns:p14="http://schemas.microsoft.com/office/powerpoint/2010/main" val="1025386140"/>
              </p:ext>
            </p:extLst>
          </p:nvPr>
        </p:nvGraphicFramePr>
        <p:xfrm>
          <a:off x="467544" y="3645024"/>
          <a:ext cx="8208912" cy="2150257"/>
        </p:xfrm>
        <a:graphic>
          <a:graphicData uri="http://schemas.openxmlformats.org/drawingml/2006/table">
            <a:tbl>
              <a:tblPr firstRow="1" bandRow="1">
                <a:tableStyleId>{5C22544A-7EE6-4342-B048-85BDC9FD1C3A}</a:tableStyleId>
              </a:tblPr>
              <a:tblGrid>
                <a:gridCol w="3672408">
                  <a:extLst>
                    <a:ext uri="{9D8B030D-6E8A-4147-A177-3AD203B41FA5}">
                      <a16:colId xmlns:a16="http://schemas.microsoft.com/office/drawing/2014/main" val="20002"/>
                    </a:ext>
                  </a:extLst>
                </a:gridCol>
                <a:gridCol w="4536504">
                  <a:extLst>
                    <a:ext uri="{9D8B030D-6E8A-4147-A177-3AD203B41FA5}">
                      <a16:colId xmlns:a16="http://schemas.microsoft.com/office/drawing/2014/main" val="20003"/>
                    </a:ext>
                  </a:extLst>
                </a:gridCol>
              </a:tblGrid>
              <a:tr h="348038">
                <a:tc>
                  <a:txBody>
                    <a:bodyPr/>
                    <a:lstStyle/>
                    <a:p>
                      <a:pPr marL="0" marR="0" indent="0" algn="l" defTabSz="914400" rtl="0" eaLnBrk="1" fontAlgn="auto" latinLnBrk="0" hangingPunct="1">
                        <a:lnSpc>
                          <a:spcPct val="100000"/>
                        </a:lnSpc>
                        <a:spcBef>
                          <a:spcPts val="0"/>
                        </a:spcBef>
                        <a:spcAft>
                          <a:spcPts val="0"/>
                        </a:spcAft>
                        <a:buClrTx/>
                        <a:buSzTx/>
                        <a:buFont typeface="Courier New" pitchFamily="49" charset="0"/>
                        <a:buNone/>
                        <a:tabLst/>
                        <a:defRPr/>
                      </a:pPr>
                      <a:r>
                        <a:rPr lang="en-US" sz="1800" dirty="0"/>
                        <a:t>Item</a:t>
                      </a:r>
                    </a:p>
                  </a:txBody>
                  <a:tcPr/>
                </a:tc>
                <a:tc>
                  <a:txBody>
                    <a:bodyPr/>
                    <a:lstStyle/>
                    <a:p>
                      <a:pPr marL="0" marR="0" indent="0" algn="l" defTabSz="914400" rtl="0" eaLnBrk="1" fontAlgn="auto" latinLnBrk="0" hangingPunct="1">
                        <a:lnSpc>
                          <a:spcPct val="100000"/>
                        </a:lnSpc>
                        <a:spcBef>
                          <a:spcPts val="0"/>
                        </a:spcBef>
                        <a:spcAft>
                          <a:spcPts val="0"/>
                        </a:spcAft>
                        <a:buClrTx/>
                        <a:buSzTx/>
                        <a:buFont typeface="Courier New" pitchFamily="49" charset="0"/>
                        <a:buNone/>
                        <a:tabLst/>
                        <a:defRPr/>
                      </a:pPr>
                      <a:r>
                        <a:rPr lang="en-US" sz="1800" dirty="0"/>
                        <a:t>What has been Done </a:t>
                      </a:r>
                    </a:p>
                  </a:txBody>
                  <a:tcPr/>
                </a:tc>
                <a:extLst>
                  <a:ext uri="{0D108BD9-81ED-4DB2-BD59-A6C34878D82A}">
                    <a16:rowId xmlns:a16="http://schemas.microsoft.com/office/drawing/2014/main" val="10001"/>
                  </a:ext>
                </a:extLst>
              </a:tr>
              <a:tr h="870097">
                <a:tc>
                  <a:txBody>
                    <a:bodyPr/>
                    <a:lstStyle/>
                    <a:p>
                      <a:pPr marL="0" marR="0" indent="0" algn="l" defTabSz="914400" rtl="0" eaLnBrk="1" fontAlgn="auto" latinLnBrk="0" hangingPunct="1">
                        <a:lnSpc>
                          <a:spcPct val="100000"/>
                        </a:lnSpc>
                        <a:spcBef>
                          <a:spcPts val="0"/>
                        </a:spcBef>
                        <a:spcAft>
                          <a:spcPts val="0"/>
                        </a:spcAft>
                        <a:buClrTx/>
                        <a:buSzTx/>
                        <a:buFont typeface="Courier New" pitchFamily="49" charset="0"/>
                        <a:buNone/>
                        <a:tabLst/>
                        <a:defRPr/>
                      </a:pPr>
                      <a:r>
                        <a:rPr lang="en-GB" sz="1800" dirty="0"/>
                        <a:t>Development of Secondary School Financing Model</a:t>
                      </a:r>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Courier New" pitchFamily="49" charset="0"/>
                        <a:buNone/>
                        <a:tabLst/>
                        <a:defRPr/>
                      </a:pPr>
                      <a:r>
                        <a:rPr lang="en-GB" sz="1800" dirty="0"/>
                        <a:t>A draft Secondary School Financing Model is ready awaiting approval by management.</a:t>
                      </a:r>
                      <a:endParaRPr lang="en-US" sz="1800" dirty="0"/>
                    </a:p>
                  </a:txBody>
                  <a:tcPr/>
                </a:tc>
                <a:extLst>
                  <a:ext uri="{0D108BD9-81ED-4DB2-BD59-A6C34878D82A}">
                    <a16:rowId xmlns:a16="http://schemas.microsoft.com/office/drawing/2014/main" val="10002"/>
                  </a:ext>
                </a:extLst>
              </a:tr>
              <a:tr h="870097">
                <a:tc>
                  <a:txBody>
                    <a:bodyPr/>
                    <a:lstStyle/>
                    <a:p>
                      <a:pPr marL="0" marR="0" indent="0" algn="l" defTabSz="914400" rtl="0" eaLnBrk="1" fontAlgn="auto" latinLnBrk="0" hangingPunct="1">
                        <a:lnSpc>
                          <a:spcPct val="100000"/>
                        </a:lnSpc>
                        <a:spcBef>
                          <a:spcPts val="0"/>
                        </a:spcBef>
                        <a:spcAft>
                          <a:spcPts val="0"/>
                        </a:spcAft>
                        <a:buClrTx/>
                        <a:buSzTx/>
                        <a:buFont typeface="Courier New" pitchFamily="49" charset="0"/>
                        <a:buNone/>
                        <a:tabLst/>
                        <a:defRPr/>
                      </a:pPr>
                      <a:r>
                        <a:rPr lang="en-GB" sz="1800" dirty="0"/>
                        <a:t>Introduction of e-Registration, e-payment</a:t>
                      </a:r>
                      <a:endParaRPr lang="en-US" sz="18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sz="1800" dirty="0"/>
                        <a:t>E-Registration and e-payment has been rolled out to all schools</a:t>
                      </a:r>
                    </a:p>
                  </a:txBody>
                  <a:tcPr/>
                </a:tc>
                <a:extLst>
                  <a:ext uri="{0D108BD9-81ED-4DB2-BD59-A6C34878D82A}">
                    <a16:rowId xmlns:a16="http://schemas.microsoft.com/office/drawing/2014/main" val="815856787"/>
                  </a:ext>
                </a:extLst>
              </a:tr>
            </a:tbl>
          </a:graphicData>
        </a:graphic>
      </p:graphicFrame>
    </p:spTree>
    <p:extLst>
      <p:ext uri="{BB962C8B-B14F-4D97-AF65-F5344CB8AC3E}">
        <p14:creationId xmlns:p14="http://schemas.microsoft.com/office/powerpoint/2010/main" val="622339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620000" cy="807952"/>
          </a:xfrm>
        </p:spPr>
        <p:txBody>
          <a:bodyPr>
            <a:noAutofit/>
          </a:bodyPr>
          <a:lstStyle/>
          <a:p>
            <a:pPr marL="571500" indent="-457200" algn="ctr"/>
            <a:r>
              <a:rPr lang="en-GB" sz="3200" dirty="0"/>
              <a:t>IMPROVE GOVERNANCE AND</a:t>
            </a:r>
            <a:br>
              <a:rPr lang="en-GB" sz="3200" dirty="0"/>
            </a:br>
            <a:r>
              <a:rPr lang="en-GB" sz="3200" dirty="0"/>
              <a:t> MANAGEMENT</a:t>
            </a:r>
            <a:br>
              <a:rPr lang="en-GB" sz="1800" b="1" dirty="0"/>
            </a:br>
            <a:endParaRPr lang="en-US" sz="1800" dirty="0"/>
          </a:p>
        </p:txBody>
      </p:sp>
      <p:sp>
        <p:nvSpPr>
          <p:cNvPr id="3" name="Content Placeholder 2"/>
          <p:cNvSpPr>
            <a:spLocks noGrp="1"/>
          </p:cNvSpPr>
          <p:nvPr>
            <p:ph idx="1"/>
          </p:nvPr>
        </p:nvSpPr>
        <p:spPr>
          <a:xfrm>
            <a:off x="467544" y="1844824"/>
            <a:ext cx="8208912" cy="4327376"/>
          </a:xfrm>
        </p:spPr>
        <p:txBody>
          <a:bodyPr/>
          <a:lstStyle/>
          <a:p>
            <a:pPr marL="0" indent="0">
              <a:buNone/>
            </a:pPr>
            <a:endParaRPr lang="en-GB" sz="2400" b="1" dirty="0"/>
          </a:p>
        </p:txBody>
      </p:sp>
      <p:graphicFrame>
        <p:nvGraphicFramePr>
          <p:cNvPr id="4" name="Table 3"/>
          <p:cNvGraphicFramePr>
            <a:graphicFrameLocks noGrp="1"/>
          </p:cNvGraphicFramePr>
          <p:nvPr>
            <p:extLst>
              <p:ext uri="{D42A27DB-BD31-4B8C-83A1-F6EECF244321}">
                <p14:modId xmlns:p14="http://schemas.microsoft.com/office/powerpoint/2010/main" val="3426435254"/>
              </p:ext>
            </p:extLst>
          </p:nvPr>
        </p:nvGraphicFramePr>
        <p:xfrm>
          <a:off x="467544" y="1371360"/>
          <a:ext cx="8208912" cy="2736420"/>
        </p:xfrm>
        <a:graphic>
          <a:graphicData uri="http://schemas.openxmlformats.org/drawingml/2006/table">
            <a:tbl>
              <a:tblPr firstRow="1" bandRow="1">
                <a:tableStyleId>{5C22544A-7EE6-4342-B048-85BDC9FD1C3A}</a:tableStyleId>
              </a:tblPr>
              <a:tblGrid>
                <a:gridCol w="3672408">
                  <a:extLst>
                    <a:ext uri="{9D8B030D-6E8A-4147-A177-3AD203B41FA5}">
                      <a16:colId xmlns:a16="http://schemas.microsoft.com/office/drawing/2014/main" val="20002"/>
                    </a:ext>
                  </a:extLst>
                </a:gridCol>
                <a:gridCol w="4536504">
                  <a:extLst>
                    <a:ext uri="{9D8B030D-6E8A-4147-A177-3AD203B41FA5}">
                      <a16:colId xmlns:a16="http://schemas.microsoft.com/office/drawing/2014/main" val="20003"/>
                    </a:ext>
                  </a:extLst>
                </a:gridCol>
              </a:tblGrid>
              <a:tr h="442756">
                <a:tc>
                  <a:txBody>
                    <a:bodyPr/>
                    <a:lstStyle/>
                    <a:p>
                      <a:pPr marL="0" marR="0" indent="0" algn="l" defTabSz="914400" rtl="0" eaLnBrk="1" fontAlgn="auto" latinLnBrk="0" hangingPunct="1">
                        <a:lnSpc>
                          <a:spcPct val="100000"/>
                        </a:lnSpc>
                        <a:spcBef>
                          <a:spcPts val="0"/>
                        </a:spcBef>
                        <a:spcAft>
                          <a:spcPts val="0"/>
                        </a:spcAft>
                        <a:buClrTx/>
                        <a:buSzTx/>
                        <a:buFont typeface="Courier New" pitchFamily="49" charset="0"/>
                        <a:buNone/>
                        <a:tabLst/>
                        <a:defRPr/>
                      </a:pPr>
                      <a:r>
                        <a:rPr lang="en-US" sz="1800" dirty="0"/>
                        <a:t>Item</a:t>
                      </a:r>
                    </a:p>
                  </a:txBody>
                  <a:tcPr/>
                </a:tc>
                <a:tc>
                  <a:txBody>
                    <a:bodyPr/>
                    <a:lstStyle/>
                    <a:p>
                      <a:pPr marL="0" marR="0" indent="0" algn="l" defTabSz="914400" rtl="0" eaLnBrk="1" fontAlgn="auto" latinLnBrk="0" hangingPunct="1">
                        <a:lnSpc>
                          <a:spcPct val="100000"/>
                        </a:lnSpc>
                        <a:spcBef>
                          <a:spcPts val="0"/>
                        </a:spcBef>
                        <a:spcAft>
                          <a:spcPts val="0"/>
                        </a:spcAft>
                        <a:buClrTx/>
                        <a:buSzTx/>
                        <a:buFont typeface="Courier New" pitchFamily="49" charset="0"/>
                        <a:buNone/>
                        <a:tabLst/>
                        <a:defRPr/>
                      </a:pPr>
                      <a:r>
                        <a:rPr lang="en-US" sz="1800" dirty="0"/>
                        <a:t>What has been Done </a:t>
                      </a:r>
                    </a:p>
                  </a:txBody>
                  <a:tcPr/>
                </a:tc>
                <a:extLst>
                  <a:ext uri="{0D108BD9-81ED-4DB2-BD59-A6C34878D82A}">
                    <a16:rowId xmlns:a16="http://schemas.microsoft.com/office/drawing/2014/main" val="10001"/>
                  </a:ext>
                </a:extLst>
              </a:tr>
              <a:tr h="822796">
                <a:tc>
                  <a:txBody>
                    <a:bodyPr/>
                    <a:lstStyle/>
                    <a:p>
                      <a:pPr marL="0" marR="0" indent="0" algn="l" defTabSz="914400" rtl="0" eaLnBrk="1" fontAlgn="auto" latinLnBrk="0" hangingPunct="1">
                        <a:lnSpc>
                          <a:spcPct val="100000"/>
                        </a:lnSpc>
                        <a:spcBef>
                          <a:spcPts val="0"/>
                        </a:spcBef>
                        <a:spcAft>
                          <a:spcPts val="0"/>
                        </a:spcAft>
                        <a:buClrTx/>
                        <a:buSzTx/>
                        <a:buFont typeface="Courier New" pitchFamily="49" charset="0"/>
                        <a:buNone/>
                        <a:tabLst/>
                        <a:defRPr/>
                      </a:pPr>
                      <a:r>
                        <a:rPr lang="en-GB" sz="1800" dirty="0"/>
                        <a:t>Introduction of e-Selection and Placement</a:t>
                      </a:r>
                      <a:r>
                        <a:rPr lang="en-GB" sz="1800" baseline="0" dirty="0"/>
                        <a:t> system</a:t>
                      </a:r>
                      <a:endParaRPr lang="en-US" sz="18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sz="1800" dirty="0"/>
                        <a:t>E-Selection a consultant working on the system</a:t>
                      </a:r>
                    </a:p>
                  </a:txBody>
                  <a:tcPr/>
                </a:tc>
                <a:extLst>
                  <a:ext uri="{0D108BD9-81ED-4DB2-BD59-A6C34878D82A}">
                    <a16:rowId xmlns:a16="http://schemas.microsoft.com/office/drawing/2014/main" val="2045467220"/>
                  </a:ext>
                </a:extLst>
              </a:tr>
              <a:tr h="1470868">
                <a:tc>
                  <a:txBody>
                    <a:bodyPr/>
                    <a:lstStyle/>
                    <a:p>
                      <a:pPr marL="0" marR="0" indent="0" algn="l" defTabSz="914400" rtl="0" eaLnBrk="1" fontAlgn="auto" latinLnBrk="0" hangingPunct="1">
                        <a:lnSpc>
                          <a:spcPct val="100000"/>
                        </a:lnSpc>
                        <a:spcBef>
                          <a:spcPts val="0"/>
                        </a:spcBef>
                        <a:spcAft>
                          <a:spcPts val="0"/>
                        </a:spcAft>
                        <a:buClrTx/>
                        <a:buSzTx/>
                        <a:buFont typeface="Courier New" pitchFamily="49" charset="0"/>
                        <a:buNone/>
                        <a:tabLst/>
                        <a:defRPr/>
                      </a:pPr>
                      <a:r>
                        <a:rPr lang="en-GB" sz="1800" dirty="0"/>
                        <a:t>Establishment of Board of Governors in all Public Secondary Schools</a:t>
                      </a:r>
                      <a:endParaRPr lang="en-US" sz="18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sz="1800" dirty="0"/>
                        <a:t>Harmonized BoG guidelines developed awaiting to be resubmitted to management</a:t>
                      </a: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GB" sz="1800" dirty="0"/>
                        <a:t>In the process of fine-tuning the </a:t>
                      </a:r>
                      <a:r>
                        <a:rPr lang="en-GB" sz="1800" dirty="0" err="1"/>
                        <a:t>BoG</a:t>
                      </a:r>
                      <a:r>
                        <a:rPr lang="en-GB" sz="1800" dirty="0"/>
                        <a:t> training manual </a:t>
                      </a:r>
                      <a:endParaRPr lang="en-US" sz="1800" dirty="0"/>
                    </a:p>
                  </a:txBody>
                  <a:tcPr/>
                </a:tc>
                <a:extLst>
                  <a:ext uri="{0D108BD9-81ED-4DB2-BD59-A6C34878D82A}">
                    <a16:rowId xmlns:a16="http://schemas.microsoft.com/office/drawing/2014/main" val="211856907"/>
                  </a:ext>
                </a:extLst>
              </a:tr>
            </a:tbl>
          </a:graphicData>
        </a:graphic>
      </p:graphicFrame>
    </p:spTree>
    <p:extLst>
      <p:ext uri="{BB962C8B-B14F-4D97-AF65-F5344CB8AC3E}">
        <p14:creationId xmlns:p14="http://schemas.microsoft.com/office/powerpoint/2010/main" val="5402602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TM03090434[[fn=Wood Type]]</Template>
  <TotalTime>4674</TotalTime>
  <Words>999</Words>
  <Application>Microsoft Office PowerPoint</Application>
  <PresentationFormat>On-screen Show (4:3)</PresentationFormat>
  <Paragraphs>193</Paragraphs>
  <Slides>16</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Calibri</vt:lpstr>
      <vt:lpstr>Courier New</vt:lpstr>
      <vt:lpstr>Rockwell</vt:lpstr>
      <vt:lpstr>Rockwell Condensed</vt:lpstr>
      <vt:lpstr>Times New Roman</vt:lpstr>
      <vt:lpstr>Wingdings</vt:lpstr>
      <vt:lpstr>Wood Type</vt:lpstr>
      <vt:lpstr>SECONDARY DIRECTORATE- 2022 JOINT SECTOR REVIEW  sub-sector report </vt:lpstr>
      <vt:lpstr>Introduction</vt:lpstr>
      <vt:lpstr>Equity and Access</vt:lpstr>
      <vt:lpstr>Equity and Access</vt:lpstr>
      <vt:lpstr>Equity and Access</vt:lpstr>
      <vt:lpstr>   QUALITY AND RELEVANCE </vt:lpstr>
      <vt:lpstr>   2. QUALITY AND RELEVANCE (Cont.)</vt:lpstr>
      <vt:lpstr>IMPROVE GOVERNANCE AND  MANAGEMENT </vt:lpstr>
      <vt:lpstr>IMPROVE GOVERNANCE AND  MANAGEMENT </vt:lpstr>
      <vt:lpstr>CROSS CUTTING ISSUES</vt:lpstr>
      <vt:lpstr>CROSS CUTTING ISSUES          Cont’d ……</vt:lpstr>
      <vt:lpstr>Major achievements</vt:lpstr>
      <vt:lpstr>Challenges</vt:lpstr>
      <vt:lpstr>Conclusion</vt:lpstr>
      <vt:lpstr>Next Steps</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Directorate</dc:title>
  <dc:creator>HP</dc:creator>
  <cp:lastModifiedBy>samuel chibwana</cp:lastModifiedBy>
  <cp:revision>143</cp:revision>
  <cp:lastPrinted>2022-11-04T09:32:36Z</cp:lastPrinted>
  <dcterms:created xsi:type="dcterms:W3CDTF">2020-11-12T13:16:13Z</dcterms:created>
  <dcterms:modified xsi:type="dcterms:W3CDTF">2022-11-09T06:05:29Z</dcterms:modified>
</cp:coreProperties>
</file>