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342" r:id="rId3"/>
    <p:sldId id="354" r:id="rId4"/>
    <p:sldId id="345" r:id="rId5"/>
    <p:sldId id="380" r:id="rId6"/>
    <p:sldId id="396" r:id="rId7"/>
    <p:sldId id="397" r:id="rId8"/>
    <p:sldId id="400" r:id="rId9"/>
    <p:sldId id="399" r:id="rId10"/>
    <p:sldId id="401" r:id="rId11"/>
    <p:sldId id="393" r:id="rId12"/>
    <p:sldId id="394" r:id="rId13"/>
    <p:sldId id="343" r:id="rId14"/>
  </p:sldIdLst>
  <p:sldSz cx="12192000" cy="6858000"/>
  <p:notesSz cx="6858000" cy="9144000"/>
  <p:defaultTextStyle>
    <a:defPPr>
      <a:defRPr lang="en-M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51" d="100"/>
          <a:sy n="51" d="100"/>
        </p:scale>
        <p:origin x="1256" y="4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001DB-0F36-4387-90A2-C77B32420E8C}" type="datetimeFigureOut">
              <a:rPr lang="en-MW" smtClean="0"/>
              <a:t>09/11/2022</a:t>
            </a:fld>
            <a:endParaRPr lang="en-M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49786-EE13-484F-8679-9FB3C406984A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1119074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5695F-B069-4C32-A37B-7EBDA6038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C06B83-BBBD-4710-9F7B-1763BB185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D92164-FC49-43EB-A896-ED7F78CFA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84E9D-0F9A-421E-BC30-2F2305D10F52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138C5-9681-4989-A527-C7DF6F84B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57197-F571-4A29-8832-AA4953FE4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133819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2862-A53D-491A-916B-3586F70C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CF96AA-99B5-4A95-95D1-FDA121084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958A5-CC12-436E-A5CA-1F05196D0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98D0B-507A-4A47-9E80-F25FA252FA91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8F1CE-DCA2-46FC-8E25-EA6243087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A41EE-9DFB-407B-9A91-23901CE8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54750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41BBB4-C076-4859-838F-89255C4447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5F5FC2-2282-4AB5-B0F7-3D525E2CB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1207C-982B-41A4-A3B5-207EB50D9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592A6-1638-41F7-A365-B39BCB46927B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16B7A-9736-42BA-A11B-07E05531A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1404F3-6DBB-4761-8FCB-3A75CF0E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2386777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ED872-5651-4218-8A46-60A73A0B4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E5C83-E7CA-4687-B17B-D8995A856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BF9CD9-2EB7-4FD2-9E35-D1044CC89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65A5-0B52-4828-B5F2-1EDAF3C1CF8B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D6B2D-0B24-4B84-8422-096887F5B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4A7D0-DFBA-4F2F-9B3E-5A47EE14D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1824512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08FD-CFD2-40A9-A29B-9F7EB0DEB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CED98-A912-4E65-81E2-A5D513024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10899-006E-4100-9F50-B666FB26E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78F13-2D48-4329-BAF3-5C4BA073B155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E470F5-D483-4107-B59C-9E127EA67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449AD1-B7A2-4654-BB3C-AD1951D7E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1268645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13A21-C922-4B6F-B752-EEBC0D7CE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604E7-9A66-4288-B19B-F41234E137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81A85-C63A-439F-987C-CEB8B2BB9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8D1D3-EDCF-4BB3-843A-010D2857E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A42F7-8C68-4A8E-8BCE-9EB20B33C077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CEB6E-BB2D-4D81-B698-398E563F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F7226-8FF8-4DC3-A70E-74805482C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141052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244E9-D8BB-4E74-BD6B-699EB99CA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0450F0-B32D-4B05-A58F-5B19746C9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E57DF5-070D-450E-B2A9-527476506E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F85EF1-944E-482B-A933-BCE98663DE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A6D9E0-7007-4347-9556-C16151771D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A11962-FA15-4EF3-AA88-6A0D476A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B2055-864C-4C9E-BE30-4CA96EFD3396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8ECD6D-D891-4AD5-8AC9-36B4A6EF4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51FA1F-9455-4C2D-AC57-368446622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21812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19836-F0AE-4FD4-882A-9B917CF89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223147-CDE1-4959-86CE-399F4CC39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DC12-1AEE-468E-822C-DAE0D3DE7734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C37F1B-D633-4000-B111-1A7E5EE4E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0B53C8-1CD1-49F7-A400-93431DC35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386057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3239E1-ECE9-4001-BA0F-C7AC0CBE4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9998-DC1B-4E4E-A42A-B1EFB93FB839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04BC9B-E034-4B52-9CA6-1FC974C6E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7E3B6-9368-4A39-B493-D87C4448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12595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25B1A-1645-48DF-AE9F-76B227D5A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FBD9E-48AC-4ECF-8BF1-9FD6D3593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1187BD-6C13-45ED-9C72-F8CC20DA3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36D224-15B9-449D-9272-6EC4AB5DA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CBB0-3AE8-4468-A35B-E299FBE5157C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16D466-EF7B-4F41-AE2C-0343F5694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5770B-4EF9-4696-808A-D07E747EB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262585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AB2A6-7BCC-42DE-BAB1-3E9EAE74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4ED048-7D0C-40DB-BA9F-7497E63CEF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08F3F-9AF5-40E4-B657-F7A5750156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64030A-4840-4D36-A96E-F1FE772A4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4B755-2E46-4076-95F3-F2C886082A07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882C1C-1FB9-462A-ABA5-437F37B7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DA3B3E-9AD9-4AA5-A202-A3BBED8CA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374919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C81F3E-C1B8-4D3E-A620-927BC761C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2F348-9FBE-45B5-BA1C-06ABA0900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3AF0D-3BC7-4F98-B305-5980F95BE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3C8D7-33EC-4891-AF88-FA105145FD78}" type="datetime8">
              <a:rPr lang="en-MW" smtClean="0"/>
              <a:t>09/11/2022 2:00 pm</a:t>
            </a:fld>
            <a:endParaRPr lang="en-M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9FE7F-58AC-4A91-90E1-1716606C06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1BF8-CF9E-46A6-B5D8-86828D596D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6BA27-FE8F-41F6-939B-770843DB13FB}" type="slidenum">
              <a:rPr lang="en-MW" smtClean="0"/>
              <a:t>‹#›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4030274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M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F281D1D-5A36-4ED6-BC4E-A04BE95DD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82124" y="5466998"/>
            <a:ext cx="9282521" cy="1071914"/>
          </a:xfrm>
        </p:spPr>
        <p:txBody>
          <a:bodyPr>
            <a:normAutofit/>
          </a:bodyPr>
          <a:lstStyle/>
          <a:p>
            <a:endParaRPr lang="en-US" sz="2000" b="1" dirty="0"/>
          </a:p>
          <a:p>
            <a:r>
              <a:rPr lang="en-US" sz="25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+mj-cs"/>
              </a:rPr>
              <a:t>Directorate of Higher Education, 9</a:t>
            </a:r>
            <a:r>
              <a:rPr lang="en-US" sz="2500" b="1" baseline="30000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+mj-cs"/>
              </a:rPr>
              <a:t>th</a:t>
            </a:r>
            <a:r>
              <a:rPr lang="en-US" sz="2500" b="1" dirty="0">
                <a:solidFill>
                  <a:srgbClr val="00B050"/>
                </a:solidFill>
                <a:latin typeface="Arial" panose="020B0604020202020204" pitchFamily="34" charset="0"/>
                <a:ea typeface="+mj-ea"/>
                <a:cs typeface="+mj-cs"/>
              </a:rPr>
              <a:t> November, 2022, BICC</a:t>
            </a:r>
          </a:p>
          <a:p>
            <a:endParaRPr lang="en-MW" sz="2000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024C6765-33E4-433B-98C0-272C627DAB4C}"/>
              </a:ext>
            </a:extLst>
          </p:cNvPr>
          <p:cNvSpPr txBox="1">
            <a:spLocks/>
          </p:cNvSpPr>
          <p:nvPr/>
        </p:nvSpPr>
        <p:spPr>
          <a:xfrm>
            <a:off x="0" y="6625883"/>
            <a:ext cx="12192000" cy="232117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				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9157DB-FA8F-4FE8-919E-C5D71C170190}"/>
              </a:ext>
            </a:extLst>
          </p:cNvPr>
          <p:cNvSpPr/>
          <p:nvPr/>
        </p:nvSpPr>
        <p:spPr>
          <a:xfrm rot="5400000">
            <a:off x="-2568177" y="2760536"/>
            <a:ext cx="6625883" cy="1104814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Google Shape;240;p1">
            <a:extLst>
              <a:ext uri="{FF2B5EF4-FFF2-40B4-BE49-F238E27FC236}">
                <a16:creationId xmlns:a16="http://schemas.microsoft.com/office/drawing/2014/main" id="{CFE07CF3-06AB-4A33-85CF-6C6C8576392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962149" y="657224"/>
            <a:ext cx="10037493" cy="4105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405255" marR="370205" indent="-893445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en-US" sz="2800" b="1" dirty="0">
                <a:latin typeface="Century Gothic" panose="020B0502020202020204" pitchFamily="34" charset="0"/>
              </a:rPr>
              <a:t>HIGHER EDUCATION SUB-SECTOR 2021/22 PERFORMANCE REPORT</a:t>
            </a:r>
            <a:br>
              <a:rPr lang="en-U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br>
              <a:rPr lang="en-U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Access</a:t>
            </a:r>
            <a:r>
              <a:rPr lang="en-US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, </a:t>
            </a:r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Equity, Quality, Relevance, Governance and Management</a:t>
            </a:r>
            <a:br>
              <a:rPr lang="en-US" sz="2800" b="1" dirty="0">
                <a:latin typeface="Century Gothic" panose="020B0502020202020204" pitchFamily="34" charset="0"/>
              </a:rPr>
            </a:br>
            <a:endParaRPr lang="en-US" sz="2800" b="1" dirty="0">
              <a:latin typeface="Century Gothic" panose="020B0502020202020204" pitchFamily="34" charset="0"/>
            </a:endParaRPr>
          </a:p>
        </p:txBody>
      </p:sp>
      <p:pic>
        <p:nvPicPr>
          <p:cNvPr id="22" name="Picture 2" descr="Coat of arms of Malawi - Wikipedia">
            <a:extLst>
              <a:ext uri="{FF2B5EF4-FFF2-40B4-BE49-F238E27FC236}">
                <a16:creationId xmlns:a16="http://schemas.microsoft.com/office/drawing/2014/main" id="{85799606-2238-4BCC-815B-CFA18E8A0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57" y="-1"/>
            <a:ext cx="1094225" cy="112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3D5841C-2457-4C16-9EDC-A4569C560D9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57" y="5850669"/>
            <a:ext cx="1104815" cy="736773"/>
          </a:xfrm>
          <a:prstGeom prst="rect">
            <a:avLst/>
          </a:prstGeom>
        </p:spPr>
      </p:pic>
      <p:sp>
        <p:nvSpPr>
          <p:cNvPr id="18" name="Title 1">
            <a:extLst>
              <a:ext uri="{FF2B5EF4-FFF2-40B4-BE49-F238E27FC236}">
                <a16:creationId xmlns:a16="http://schemas.microsoft.com/office/drawing/2014/main" id="{E9ABAA93-0771-AF6B-6BD0-5A1A303B7774}"/>
              </a:ext>
            </a:extLst>
          </p:cNvPr>
          <p:cNvSpPr txBox="1">
            <a:spLocks/>
          </p:cNvSpPr>
          <p:nvPr/>
        </p:nvSpPr>
        <p:spPr>
          <a:xfrm>
            <a:off x="1286581" y="-2"/>
            <a:ext cx="10800643" cy="657227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MINISTRY OF EDUCATION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03C415-EE1A-5341-DCEE-711C68967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1</a:t>
            </a:fld>
            <a:endParaRPr lang="en-MW"/>
          </a:p>
        </p:txBody>
      </p:sp>
    </p:spTree>
    <p:extLst>
      <p:ext uri="{BB962C8B-B14F-4D97-AF65-F5344CB8AC3E}">
        <p14:creationId xmlns:p14="http://schemas.microsoft.com/office/powerpoint/2010/main" val="67821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MAJOR ACHIEVEMENTS</a:t>
            </a: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942976" y="933450"/>
            <a:ext cx="11074694" cy="5599475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All public universities &amp; five private ones  have been connected to 24/7 internet campus Wi-Fi including in hostels for some institutions through MAREN;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Expansion of DCE with support from JICA;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Delinked universities fully operationalized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Public universities selection jumped from 6,941 to 7,439 and for the first time ever achieved a Male: Female ratio of </a:t>
            </a:r>
            <a:r>
              <a:rPr lang="en-US" sz="1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52:48;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Consultations on Selection Policy commenced;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Hostel at </a:t>
            </a:r>
            <a:r>
              <a:rPr lang="en-US" sz="18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KUHeS</a:t>
            </a: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-LL constructed under PPP arrangement;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Construction projects underway at all public universities through PSIP, PPPC and DPs support;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University students’ loan disbursed to 20,786 against a target of 15,050;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Increased number of </a:t>
            </a:r>
            <a:r>
              <a:rPr lang="en-US" sz="18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ODeL</a:t>
            </a: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students at 10,245;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Funding for students’ loans including for </a:t>
            </a:r>
            <a:r>
              <a:rPr lang="en-US" sz="18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ODeL</a:t>
            </a: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students, secured under SAVE project;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Skills needs assessment initiated-  as at October 2022, report awaiting validation and submission to, and approval by relevant authorities;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Application process for new </a:t>
            </a:r>
            <a:r>
              <a:rPr lang="en-US" sz="18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Centres</a:t>
            </a:r>
            <a:r>
              <a:rPr lang="en-US" sz="18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of Excellence initiated – 6 awarded in 2022. </a:t>
            </a:r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319554" y="933450"/>
            <a:ext cx="1037292" cy="55994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vert="vert270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Notable 2021/22 Achievements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702CCF-9414-A9AA-F46B-EE5E88BE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10</a:t>
            </a:fld>
            <a:endParaRPr lang="en-MW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2180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MAJOR CHALLENGES &amp; MITIGATION</a:t>
            </a: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5162550" y="933449"/>
            <a:ext cx="6855120" cy="5105401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HEMIS development and integration </a:t>
            </a: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EMIS is underway with funding from SAVE and is being prioritized;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Continuous engagement with PPDA;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towards PPP arrangement for construction of students’ hostels.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+mj-lt"/>
              <a:buAutoNum type="arabicPeriod"/>
            </a:pPr>
            <a:r>
              <a:rPr lang="en-US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Continued lobbying Treasury for special funding for Research </a:t>
            </a:r>
            <a:r>
              <a:rPr lang="en-US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modelled on NRF of RSA or NSF of USA.</a:t>
            </a:r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381933" y="933451"/>
            <a:ext cx="4780617" cy="51054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CHALLENGES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Higher Education data not conveniently  organized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Construction projects facing challenges with PPDA and inadequate funding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Limited campus accommodation with connectivity available only on campus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endParaRPr lang="en-US" sz="2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 for Research </a:t>
            </a:r>
            <a:endParaRPr lang="en-US" sz="2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US" sz="2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702CCF-9414-A9AA-F46B-EE5E88BE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11</a:t>
            </a:fld>
            <a:endParaRPr lang="en-MW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65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NEXT STEPS</a:t>
            </a: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2609850" y="1041063"/>
            <a:ext cx="8858250" cy="4924426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prioritize</a:t>
            </a:r>
            <a:r>
              <a:rPr lang="en-US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371600" lvl="2" indent="-457200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HEMIS and integration with EMIS;</a:t>
            </a:r>
          </a:p>
          <a:p>
            <a:pPr marL="1371600" lvl="2" indent="-457200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NQF;</a:t>
            </a:r>
            <a:endParaRPr lang="en-US" sz="2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71600" lvl="2" indent="-457200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for PPP arrangements for students’ accommodation construction;</a:t>
            </a:r>
          </a:p>
          <a:p>
            <a:pPr marL="1371600" lvl="2" indent="-457200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Finalization of Higher Education Overarching Bill;</a:t>
            </a:r>
          </a:p>
          <a:p>
            <a:pPr marL="1371600" lvl="2" indent="-457200" algn="just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Finalization of selection policy to enhance transparence and accountability.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AE16B7-7B1E-82D3-D95C-87B49AC26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12</a:t>
            </a:fld>
            <a:endParaRPr lang="en-MW"/>
          </a:p>
        </p:txBody>
      </p:sp>
      <p:sp>
        <p:nvSpPr>
          <p:cNvPr id="3" name="Google Shape;256;p3">
            <a:extLst>
              <a:ext uri="{FF2B5EF4-FFF2-40B4-BE49-F238E27FC236}">
                <a16:creationId xmlns:a16="http://schemas.microsoft.com/office/drawing/2014/main" id="{E4EB7F16-C945-8688-2A11-86EA3272A8F4}"/>
              </a:ext>
            </a:extLst>
          </p:cNvPr>
          <p:cNvSpPr txBox="1">
            <a:spLocks/>
          </p:cNvSpPr>
          <p:nvPr/>
        </p:nvSpPr>
        <p:spPr>
          <a:xfrm>
            <a:off x="1116295" y="1021334"/>
            <a:ext cx="1150656" cy="4982974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vert="vert270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2022/23 Prioritized Interventions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202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94DE32E-557B-45F7-B46D-ADAFF078F4DF}"/>
              </a:ext>
            </a:extLst>
          </p:cNvPr>
          <p:cNvGrpSpPr/>
          <p:nvPr/>
        </p:nvGrpSpPr>
        <p:grpSpPr>
          <a:xfrm>
            <a:off x="0" y="0"/>
            <a:ext cx="12191999" cy="793413"/>
            <a:chOff x="0" y="0"/>
            <a:chExt cx="12191999" cy="793413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429B70A-3DD8-4C1C-9AD8-E7042DDE72B7}"/>
                </a:ext>
              </a:extLst>
            </p:cNvPr>
            <p:cNvSpPr/>
            <p:nvPr/>
          </p:nvSpPr>
          <p:spPr>
            <a:xfrm>
              <a:off x="0" y="14352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3" name="Picture 2" descr="Coat of arms of Malawi - Wikipedia">
              <a:extLst>
                <a:ext uri="{FF2B5EF4-FFF2-40B4-BE49-F238E27FC236}">
                  <a16:creationId xmlns:a16="http://schemas.microsoft.com/office/drawing/2014/main" id="{E58EDB61-7720-4EF5-9828-8E8AEFA514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Google Shape;352;p13">
            <a:extLst>
              <a:ext uri="{FF2B5EF4-FFF2-40B4-BE49-F238E27FC236}">
                <a16:creationId xmlns:a16="http://schemas.microsoft.com/office/drawing/2014/main" id="{3E7A94DB-A296-42FA-83AA-0A92F7BB189E}"/>
              </a:ext>
            </a:extLst>
          </p:cNvPr>
          <p:cNvSpPr txBox="1">
            <a:spLocks/>
          </p:cNvSpPr>
          <p:nvPr/>
        </p:nvSpPr>
        <p:spPr>
          <a:xfrm>
            <a:off x="887897" y="1061914"/>
            <a:ext cx="10297084" cy="473417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SzPct val="80000"/>
              <a:buFont typeface="Arial" panose="020B0604020202020204" pitchFamily="34" charset="0"/>
              <a:buNone/>
            </a:pPr>
            <a:endParaRPr lang="en-US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indent="0" algn="ctr">
              <a:spcBef>
                <a:spcPts val="1118"/>
              </a:spcBef>
              <a:buSzPct val="80000"/>
              <a:buFont typeface="Arial" panose="020B0604020202020204" pitchFamily="34" charset="0"/>
              <a:buNone/>
            </a:pPr>
            <a:r>
              <a:rPr lang="en-US" sz="6000" b="1" dirty="0">
                <a:solidFill>
                  <a:srgbClr val="002060"/>
                </a:solidFill>
                <a:latin typeface="Century Gothic"/>
                <a:sym typeface="Century Gothic"/>
              </a:rPr>
              <a:t>THANK YOU FOR YOUR ATTENTION </a:t>
            </a:r>
            <a:endParaRPr lang="en-US" sz="6000" dirty="0"/>
          </a:p>
          <a:p>
            <a:pPr marL="0" indent="0">
              <a:spcBef>
                <a:spcPts val="1118"/>
              </a:spcBef>
              <a:buSzPct val="80000"/>
              <a:buFont typeface="Arial" panose="020B0604020202020204" pitchFamily="34" charset="0"/>
              <a:buNone/>
            </a:pPr>
            <a:endParaRPr lang="en-US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indent="0" algn="ctr">
              <a:spcBef>
                <a:spcPts val="1118"/>
              </a:spcBef>
              <a:buSzPct val="80000"/>
              <a:buFont typeface="Arial" panose="020B0604020202020204" pitchFamily="34" charset="0"/>
              <a:buNone/>
            </a:pPr>
            <a:endParaRPr lang="en-US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indent="0">
              <a:spcBef>
                <a:spcPts val="1118"/>
              </a:spcBef>
              <a:buSzPct val="80000"/>
              <a:buFont typeface="Arial" panose="020B0604020202020204" pitchFamily="34" charset="0"/>
              <a:buNone/>
            </a:pPr>
            <a:endParaRPr lang="en-US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indent="0">
              <a:spcBef>
                <a:spcPts val="1118"/>
              </a:spcBef>
              <a:buSzPct val="80000"/>
              <a:buFont typeface="Arial" panose="020B0604020202020204" pitchFamily="34" charset="0"/>
              <a:buNone/>
            </a:pPr>
            <a:endParaRPr lang="en-US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indent="0">
              <a:spcBef>
                <a:spcPts val="1118"/>
              </a:spcBef>
              <a:buSzPct val="80000"/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00B8DF39-A1BF-4761-982A-5E3E7FAEF7D3}"/>
              </a:ext>
            </a:extLst>
          </p:cNvPr>
          <p:cNvSpPr txBox="1">
            <a:spLocks/>
          </p:cNvSpPr>
          <p:nvPr/>
        </p:nvSpPr>
        <p:spPr>
          <a:xfrm>
            <a:off x="0" y="6625883"/>
            <a:ext cx="12192000" cy="232117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pic>
        <p:nvPicPr>
          <p:cNvPr id="11" name="Picture 10" descr="A picture containing baseball, glass&#10;&#10;Description automatically generated">
            <a:extLst>
              <a:ext uri="{FF2B5EF4-FFF2-40B4-BE49-F238E27FC236}">
                <a16:creationId xmlns:a16="http://schemas.microsoft.com/office/drawing/2014/main" id="{785CDDE7-11EB-5C1E-362A-ED8A4441A3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0533" y="-20271"/>
            <a:ext cx="1331467" cy="876469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C85F63-1794-924A-0F56-A46FA4F45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13</a:t>
            </a:fld>
            <a:endParaRPr lang="en-MW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555653D-9D22-019B-404A-17362D476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6594" y="3512633"/>
            <a:ext cx="3645806" cy="305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4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7" name="Graphic 3">
            <a:extLst>
              <a:ext uri="{FF2B5EF4-FFF2-40B4-BE49-F238E27FC236}">
                <a16:creationId xmlns:a16="http://schemas.microsoft.com/office/drawing/2014/main" id="{EA94BFD2-1292-2AF1-5C99-78DAABF52959}"/>
              </a:ext>
            </a:extLst>
          </p:cNvPr>
          <p:cNvGrpSpPr>
            <a:grpSpLocks/>
          </p:cNvGrpSpPr>
          <p:nvPr/>
        </p:nvGrpSpPr>
        <p:grpSpPr bwMode="auto">
          <a:xfrm rot="439184" flipH="1">
            <a:off x="2185988" y="1522413"/>
            <a:ext cx="1390650" cy="1123950"/>
            <a:chOff x="8338752" y="1211990"/>
            <a:chExt cx="3851961" cy="3114252"/>
          </a:xfrm>
        </p:grpSpPr>
        <p:sp>
          <p:nvSpPr>
            <p:cNvPr id="11285" name="Freeform: Shape 4">
              <a:extLst>
                <a:ext uri="{FF2B5EF4-FFF2-40B4-BE49-F238E27FC236}">
                  <a16:creationId xmlns:a16="http://schemas.microsoft.com/office/drawing/2014/main" id="{F394C342-A798-913D-A5CC-BED9E19A6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8752" y="1211990"/>
              <a:ext cx="3831088" cy="3114252"/>
            </a:xfrm>
            <a:custGeom>
              <a:avLst/>
              <a:gdLst>
                <a:gd name="T0" fmla="*/ 3817888 w 3831088"/>
                <a:gd name="T1" fmla="*/ 722004 h 3114252"/>
                <a:gd name="T2" fmla="*/ 3452269 w 3831088"/>
                <a:gd name="T3" fmla="*/ 280008 h 3114252"/>
                <a:gd name="T4" fmla="*/ 2264893 w 3831088"/>
                <a:gd name="T5" fmla="*/ 2082 h 3114252"/>
                <a:gd name="T6" fmla="*/ 1600132 w 3831088"/>
                <a:gd name="T7" fmla="*/ 195852 h 3114252"/>
                <a:gd name="T8" fmla="*/ 1027306 w 3831088"/>
                <a:gd name="T9" fmla="*/ 642091 h 3114252"/>
                <a:gd name="T10" fmla="*/ 513884 w 3831088"/>
                <a:gd name="T11" fmla="*/ 1130054 h 3114252"/>
                <a:gd name="T12" fmla="*/ 66231 w 3831088"/>
                <a:gd name="T13" fmla="*/ 1725510 h 3114252"/>
                <a:gd name="T14" fmla="*/ 25921 w 3831088"/>
                <a:gd name="T15" fmla="*/ 2132146 h 3114252"/>
                <a:gd name="T16" fmla="*/ 907790 w 3831088"/>
                <a:gd name="T17" fmla="*/ 2922787 h 3114252"/>
                <a:gd name="T18" fmla="*/ 1745106 w 3831088"/>
                <a:gd name="T19" fmla="*/ 3109486 h 3114252"/>
                <a:gd name="T20" fmla="*/ 2197710 w 3831088"/>
                <a:gd name="T21" fmla="*/ 2873283 h 3114252"/>
                <a:gd name="T22" fmla="*/ 2551306 w 3831088"/>
                <a:gd name="T23" fmla="*/ 2477255 h 3114252"/>
                <a:gd name="T24" fmla="*/ 3064728 w 3831088"/>
                <a:gd name="T25" fmla="*/ 1989293 h 3114252"/>
                <a:gd name="T26" fmla="*/ 3629068 w 3831088"/>
                <a:gd name="T27" fmla="*/ 1458898 h 3114252"/>
                <a:gd name="T28" fmla="*/ 3817888 w 3831088"/>
                <a:gd name="T29" fmla="*/ 1005588 h 3114252"/>
                <a:gd name="T30" fmla="*/ 3817888 w 3831088"/>
                <a:gd name="T31" fmla="*/ 722004 h 311425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831088" h="3114252">
                  <a:moveTo>
                    <a:pt x="3817888" y="722004"/>
                  </a:moveTo>
                  <a:cubicBezTo>
                    <a:pt x="3782528" y="565714"/>
                    <a:pt x="3521574" y="325976"/>
                    <a:pt x="3452269" y="280008"/>
                  </a:cubicBezTo>
                  <a:cubicBezTo>
                    <a:pt x="3124839" y="63607"/>
                    <a:pt x="2569693" y="-14184"/>
                    <a:pt x="2264893" y="2082"/>
                  </a:cubicBezTo>
                  <a:cubicBezTo>
                    <a:pt x="2037176" y="14104"/>
                    <a:pt x="1734498" y="94724"/>
                    <a:pt x="1600132" y="195852"/>
                  </a:cubicBezTo>
                  <a:cubicBezTo>
                    <a:pt x="1465765" y="296981"/>
                    <a:pt x="1179352" y="499238"/>
                    <a:pt x="1027306" y="642091"/>
                  </a:cubicBezTo>
                  <a:cubicBezTo>
                    <a:pt x="875259" y="784944"/>
                    <a:pt x="615719" y="1020439"/>
                    <a:pt x="513884" y="1130054"/>
                  </a:cubicBezTo>
                  <a:cubicBezTo>
                    <a:pt x="419827" y="1231182"/>
                    <a:pt x="105127" y="1612359"/>
                    <a:pt x="66231" y="1725510"/>
                  </a:cubicBezTo>
                  <a:cubicBezTo>
                    <a:pt x="20263" y="1859169"/>
                    <a:pt x="-32776" y="2005558"/>
                    <a:pt x="25921" y="2132146"/>
                  </a:cubicBezTo>
                  <a:cubicBezTo>
                    <a:pt x="168774" y="2511201"/>
                    <a:pt x="751501" y="2843581"/>
                    <a:pt x="907790" y="2922787"/>
                  </a:cubicBezTo>
                  <a:cubicBezTo>
                    <a:pt x="1086002" y="3012600"/>
                    <a:pt x="1487688" y="3140602"/>
                    <a:pt x="1745106" y="3109486"/>
                  </a:cubicBezTo>
                  <a:cubicBezTo>
                    <a:pt x="1995453" y="3079076"/>
                    <a:pt x="2046370" y="3016843"/>
                    <a:pt x="2197710" y="2873283"/>
                  </a:cubicBezTo>
                  <a:cubicBezTo>
                    <a:pt x="2349049" y="2729723"/>
                    <a:pt x="2399967" y="2662540"/>
                    <a:pt x="2551306" y="2477255"/>
                  </a:cubicBezTo>
                  <a:cubicBezTo>
                    <a:pt x="2702645" y="2291971"/>
                    <a:pt x="2904902" y="2089714"/>
                    <a:pt x="3064728" y="1989293"/>
                  </a:cubicBezTo>
                  <a:cubicBezTo>
                    <a:pt x="3224553" y="1888164"/>
                    <a:pt x="3471363" y="1666106"/>
                    <a:pt x="3629068" y="1458898"/>
                  </a:cubicBezTo>
                  <a:cubicBezTo>
                    <a:pt x="3755654" y="1293415"/>
                    <a:pt x="3817888" y="1005588"/>
                    <a:pt x="3817888" y="1005588"/>
                  </a:cubicBezTo>
                  <a:cubicBezTo>
                    <a:pt x="3817888" y="1005588"/>
                    <a:pt x="3847589" y="852127"/>
                    <a:pt x="3817888" y="7220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072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MW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2B5B573-1836-B10E-5BF8-9149BF12E73E}"/>
                </a:ext>
              </a:extLst>
            </p:cNvPr>
            <p:cNvSpPr/>
            <p:nvPr/>
          </p:nvSpPr>
          <p:spPr>
            <a:xfrm>
              <a:off x="8350857" y="1946706"/>
              <a:ext cx="1882008" cy="1882627"/>
            </a:xfrm>
            <a:custGeom>
              <a:avLst/>
              <a:gdLst>
                <a:gd name="connsiteX0" fmla="*/ 1040743 w 1882301"/>
                <a:gd name="connsiteY0" fmla="*/ 1158660 h 1882825"/>
                <a:gd name="connsiteX1" fmla="*/ 1544970 w 1882301"/>
                <a:gd name="connsiteY1" fmla="*/ 517237 h 1882825"/>
                <a:gd name="connsiteX2" fmla="*/ 1882302 w 1882301"/>
                <a:gd name="connsiteY2" fmla="*/ 8765 h 1882825"/>
                <a:gd name="connsiteX3" fmla="*/ 1492638 w 1882301"/>
                <a:gd name="connsiteY3" fmla="*/ 143839 h 1882825"/>
                <a:gd name="connsiteX4" fmla="*/ 1486981 w 1882301"/>
                <a:gd name="connsiteY4" fmla="*/ 149497 h 1882825"/>
                <a:gd name="connsiteX5" fmla="*/ 1482030 w 1882301"/>
                <a:gd name="connsiteY5" fmla="*/ 143132 h 1882825"/>
                <a:gd name="connsiteX6" fmla="*/ 915569 w 1882301"/>
                <a:gd name="connsiteY6" fmla="*/ 12301 h 1882825"/>
                <a:gd name="connsiteX7" fmla="*/ 513884 w 1882301"/>
                <a:gd name="connsiteY7" fmla="*/ 395600 h 1882825"/>
                <a:gd name="connsiteX8" fmla="*/ 66231 w 1882301"/>
                <a:gd name="connsiteY8" fmla="*/ 991056 h 1882825"/>
                <a:gd name="connsiteX9" fmla="*/ 25921 w 1882301"/>
                <a:gd name="connsiteY9" fmla="*/ 1397692 h 1882825"/>
                <a:gd name="connsiteX10" fmla="*/ 375274 w 1882301"/>
                <a:gd name="connsiteY10" fmla="*/ 1727950 h 1882825"/>
                <a:gd name="connsiteX11" fmla="*/ 673710 w 1882301"/>
                <a:gd name="connsiteY11" fmla="*/ 1882826 h 1882825"/>
                <a:gd name="connsiteX12" fmla="*/ 937492 w 1882301"/>
                <a:gd name="connsiteY12" fmla="*/ 1276762 h 1882825"/>
                <a:gd name="connsiteX13" fmla="*/ 1040743 w 1882301"/>
                <a:gd name="connsiteY13" fmla="*/ 1158660 h 1882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82301" h="1882825">
                  <a:moveTo>
                    <a:pt x="1040743" y="1158660"/>
                  </a:moveTo>
                  <a:cubicBezTo>
                    <a:pt x="1044986" y="1153710"/>
                    <a:pt x="1503246" y="603514"/>
                    <a:pt x="1544970" y="517237"/>
                  </a:cubicBezTo>
                  <a:cubicBezTo>
                    <a:pt x="1584573" y="435202"/>
                    <a:pt x="1839162" y="70998"/>
                    <a:pt x="1882302" y="8765"/>
                  </a:cubicBezTo>
                  <a:cubicBezTo>
                    <a:pt x="1718233" y="-28716"/>
                    <a:pt x="1580330" y="61098"/>
                    <a:pt x="1492638" y="143839"/>
                  </a:cubicBezTo>
                  <a:lnTo>
                    <a:pt x="1486981" y="149497"/>
                  </a:lnTo>
                  <a:lnTo>
                    <a:pt x="1482030" y="143132"/>
                  </a:lnTo>
                  <a:cubicBezTo>
                    <a:pt x="1443135" y="87971"/>
                    <a:pt x="1063373" y="29981"/>
                    <a:pt x="915569" y="12301"/>
                  </a:cubicBezTo>
                  <a:cubicBezTo>
                    <a:pt x="769888" y="147375"/>
                    <a:pt x="593796" y="310029"/>
                    <a:pt x="513884" y="395600"/>
                  </a:cubicBezTo>
                  <a:cubicBezTo>
                    <a:pt x="419827" y="496728"/>
                    <a:pt x="105127" y="877905"/>
                    <a:pt x="66231" y="991056"/>
                  </a:cubicBezTo>
                  <a:cubicBezTo>
                    <a:pt x="20263" y="1124715"/>
                    <a:pt x="-32776" y="1271104"/>
                    <a:pt x="25921" y="1397692"/>
                  </a:cubicBezTo>
                  <a:cubicBezTo>
                    <a:pt x="84618" y="1524279"/>
                    <a:pt x="257173" y="1655817"/>
                    <a:pt x="375274" y="1727950"/>
                  </a:cubicBezTo>
                  <a:cubicBezTo>
                    <a:pt x="455894" y="1777454"/>
                    <a:pt x="563388" y="1831908"/>
                    <a:pt x="673710" y="1882826"/>
                  </a:cubicBezTo>
                  <a:cubicBezTo>
                    <a:pt x="702704" y="1725122"/>
                    <a:pt x="896475" y="1331216"/>
                    <a:pt x="937492" y="1276762"/>
                  </a:cubicBezTo>
                  <a:cubicBezTo>
                    <a:pt x="979923" y="1220186"/>
                    <a:pt x="1040035" y="1159368"/>
                    <a:pt x="1040743" y="1158660"/>
                  </a:cubicBezTo>
                  <a:close/>
                </a:path>
              </a:pathLst>
            </a:custGeom>
            <a:solidFill>
              <a:schemeClr val="accent5"/>
            </a:solidFill>
            <a:ln w="7072" cap="flat">
              <a:noFill/>
              <a:prstDash val="solid"/>
              <a:miter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EE7BCB40-1FEA-08DE-58CA-D199E0231AF2}"/>
                </a:ext>
              </a:extLst>
            </p:cNvPr>
            <p:cNvSpPr/>
            <p:nvPr/>
          </p:nvSpPr>
          <p:spPr>
            <a:xfrm>
              <a:off x="9022806" y="1947617"/>
              <a:ext cx="2123854" cy="2133349"/>
            </a:xfrm>
            <a:custGeom>
              <a:avLst/>
              <a:gdLst>
                <a:gd name="connsiteX0" fmla="*/ 1260924 w 2123698"/>
                <a:gd name="connsiteY0" fmla="*/ 313286 h 2134891"/>
                <a:gd name="connsiteX1" fmla="*/ 1253852 w 2123698"/>
                <a:gd name="connsiteY1" fmla="*/ 310458 h 2134891"/>
                <a:gd name="connsiteX2" fmla="*/ 1256681 w 2123698"/>
                <a:gd name="connsiteY2" fmla="*/ 303386 h 2134891"/>
                <a:gd name="connsiteX3" fmla="*/ 1261631 w 2123698"/>
                <a:gd name="connsiteY3" fmla="*/ 292071 h 2134891"/>
                <a:gd name="connsiteX4" fmla="*/ 1292041 w 2123698"/>
                <a:gd name="connsiteY4" fmla="*/ 71426 h 2134891"/>
                <a:gd name="connsiteX5" fmla="*/ 1216371 w 2123698"/>
                <a:gd name="connsiteY5" fmla="*/ 0 h 2134891"/>
                <a:gd name="connsiteX6" fmla="*/ 877626 w 2123698"/>
                <a:gd name="connsiteY6" fmla="*/ 510593 h 2134891"/>
                <a:gd name="connsiteX7" fmla="*/ 371276 w 2123698"/>
                <a:gd name="connsiteY7" fmla="*/ 1155553 h 2134891"/>
                <a:gd name="connsiteX8" fmla="*/ 268733 w 2123698"/>
                <a:gd name="connsiteY8" fmla="*/ 1272239 h 2134891"/>
                <a:gd name="connsiteX9" fmla="*/ 7072 w 2123698"/>
                <a:gd name="connsiteY9" fmla="*/ 1874060 h 2134891"/>
                <a:gd name="connsiteX10" fmla="*/ 0 w 2123698"/>
                <a:gd name="connsiteY10" fmla="*/ 1872646 h 2134891"/>
                <a:gd name="connsiteX11" fmla="*/ 438459 w 2123698"/>
                <a:gd name="connsiteY11" fmla="*/ 2050151 h 2134891"/>
                <a:gd name="connsiteX12" fmla="*/ 1079883 w 2123698"/>
                <a:gd name="connsiteY12" fmla="*/ 2116627 h 2134891"/>
                <a:gd name="connsiteX13" fmla="*/ 1440551 w 2123698"/>
                <a:gd name="connsiteY13" fmla="*/ 1869110 h 2134891"/>
                <a:gd name="connsiteX14" fmla="*/ 2023985 w 2123698"/>
                <a:gd name="connsiteY14" fmla="*/ 988655 h 2134891"/>
                <a:gd name="connsiteX15" fmla="*/ 2123699 w 2123698"/>
                <a:gd name="connsiteY15" fmla="*/ 858532 h 2134891"/>
                <a:gd name="connsiteX16" fmla="*/ 1260924 w 2123698"/>
                <a:gd name="connsiteY16" fmla="*/ 313286 h 21348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123698" h="2134891">
                  <a:moveTo>
                    <a:pt x="1260924" y="313286"/>
                  </a:moveTo>
                  <a:lnTo>
                    <a:pt x="1253852" y="310458"/>
                  </a:lnTo>
                  <a:lnTo>
                    <a:pt x="1256681" y="303386"/>
                  </a:lnTo>
                  <a:cubicBezTo>
                    <a:pt x="1258095" y="300557"/>
                    <a:pt x="1259510" y="297021"/>
                    <a:pt x="1261631" y="292071"/>
                  </a:cubicBezTo>
                  <a:cubicBezTo>
                    <a:pt x="1278604" y="253175"/>
                    <a:pt x="1324571" y="148510"/>
                    <a:pt x="1292041" y="71426"/>
                  </a:cubicBezTo>
                  <a:cubicBezTo>
                    <a:pt x="1278604" y="39603"/>
                    <a:pt x="1253145" y="15558"/>
                    <a:pt x="1216371" y="0"/>
                  </a:cubicBezTo>
                  <a:cubicBezTo>
                    <a:pt x="1183840" y="46675"/>
                    <a:pt x="916521" y="428559"/>
                    <a:pt x="877626" y="510593"/>
                  </a:cubicBezTo>
                  <a:cubicBezTo>
                    <a:pt x="835194" y="598992"/>
                    <a:pt x="389663" y="1132922"/>
                    <a:pt x="371276" y="1155553"/>
                  </a:cubicBezTo>
                  <a:cubicBezTo>
                    <a:pt x="370568" y="1156967"/>
                    <a:pt x="310457" y="1216371"/>
                    <a:pt x="268733" y="1272239"/>
                  </a:cubicBezTo>
                  <a:cubicBezTo>
                    <a:pt x="228423" y="1325986"/>
                    <a:pt x="35360" y="1718478"/>
                    <a:pt x="7072" y="1874060"/>
                  </a:cubicBezTo>
                  <a:lnTo>
                    <a:pt x="0" y="1872646"/>
                  </a:lnTo>
                  <a:cubicBezTo>
                    <a:pt x="169018" y="1950437"/>
                    <a:pt x="342988" y="2020449"/>
                    <a:pt x="438459" y="2050151"/>
                  </a:cubicBezTo>
                  <a:cubicBezTo>
                    <a:pt x="606771" y="2103191"/>
                    <a:pt x="894599" y="2166838"/>
                    <a:pt x="1079883" y="2116627"/>
                  </a:cubicBezTo>
                  <a:cubicBezTo>
                    <a:pt x="1168989" y="2092583"/>
                    <a:pt x="1310427" y="1991454"/>
                    <a:pt x="1440551" y="1869110"/>
                  </a:cubicBezTo>
                  <a:cubicBezTo>
                    <a:pt x="1695140" y="1628664"/>
                    <a:pt x="1879010" y="1207885"/>
                    <a:pt x="2023985" y="988655"/>
                  </a:cubicBezTo>
                  <a:cubicBezTo>
                    <a:pt x="2050859" y="947638"/>
                    <a:pt x="2084803" y="903792"/>
                    <a:pt x="2123699" y="858532"/>
                  </a:cubicBezTo>
                  <a:cubicBezTo>
                    <a:pt x="2034593" y="741138"/>
                    <a:pt x="1751716" y="490792"/>
                    <a:pt x="1260924" y="313286"/>
                  </a:cubicBezTo>
                  <a:close/>
                </a:path>
              </a:pathLst>
            </a:custGeom>
            <a:solidFill>
              <a:schemeClr val="accent5"/>
            </a:solidFill>
            <a:ln w="7072" cap="flat">
              <a:noFill/>
              <a:prstDash val="solid"/>
              <a:miter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981A50D-FBD4-F0B5-471A-576DFE21BBC4}"/>
                </a:ext>
              </a:extLst>
            </p:cNvPr>
            <p:cNvSpPr/>
            <p:nvPr/>
          </p:nvSpPr>
          <p:spPr>
            <a:xfrm>
              <a:off x="9270545" y="2170244"/>
              <a:ext cx="813484" cy="1060079"/>
            </a:xfrm>
            <a:custGeom>
              <a:avLst/>
              <a:gdLst>
                <a:gd name="connsiteX0" fmla="*/ 123323 w 815663"/>
                <a:gd name="connsiteY0" fmla="*/ 935292 h 1058343"/>
                <a:gd name="connsiteX1" fmla="*/ 627551 w 815663"/>
                <a:gd name="connsiteY1" fmla="*/ 293869 h 1058343"/>
                <a:gd name="connsiteX2" fmla="*/ 815664 w 815663"/>
                <a:gd name="connsiteY2" fmla="*/ 1798 h 1058343"/>
                <a:gd name="connsiteX3" fmla="*/ 263346 w 815663"/>
                <a:gd name="connsiteY3" fmla="*/ 411970 h 1058343"/>
                <a:gd name="connsiteX4" fmla="*/ 16536 w 815663"/>
                <a:gd name="connsiteY4" fmla="*/ 1058344 h 1058343"/>
                <a:gd name="connsiteX5" fmla="*/ 20072 w 815663"/>
                <a:gd name="connsiteY5" fmla="*/ 1053393 h 1058343"/>
                <a:gd name="connsiteX6" fmla="*/ 123323 w 815663"/>
                <a:gd name="connsiteY6" fmla="*/ 935292 h 105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15663" h="1058343">
                  <a:moveTo>
                    <a:pt x="123323" y="935292"/>
                  </a:moveTo>
                  <a:cubicBezTo>
                    <a:pt x="127566" y="930342"/>
                    <a:pt x="585826" y="380146"/>
                    <a:pt x="627551" y="293869"/>
                  </a:cubicBezTo>
                  <a:cubicBezTo>
                    <a:pt x="648766" y="249316"/>
                    <a:pt x="735044" y="119899"/>
                    <a:pt x="815664" y="1798"/>
                  </a:cubicBezTo>
                  <a:cubicBezTo>
                    <a:pt x="696149" y="-19418"/>
                    <a:pt x="464189" y="148894"/>
                    <a:pt x="263346" y="411970"/>
                  </a:cubicBezTo>
                  <a:cubicBezTo>
                    <a:pt x="58968" y="679289"/>
                    <a:pt x="-42160" y="952972"/>
                    <a:pt x="16536" y="1058344"/>
                  </a:cubicBezTo>
                  <a:cubicBezTo>
                    <a:pt x="17951" y="1056222"/>
                    <a:pt x="19365" y="1054808"/>
                    <a:pt x="20072" y="1053393"/>
                  </a:cubicBezTo>
                  <a:cubicBezTo>
                    <a:pt x="62504" y="996111"/>
                    <a:pt x="122615" y="935999"/>
                    <a:pt x="123323" y="935292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7072" cap="flat">
              <a:noFill/>
              <a:prstDash val="solid"/>
              <a:miter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D065423-7368-2B2B-4301-01114266D0E9}"/>
                </a:ext>
              </a:extLst>
            </p:cNvPr>
            <p:cNvSpPr/>
            <p:nvPr/>
          </p:nvSpPr>
          <p:spPr>
            <a:xfrm>
              <a:off x="9280874" y="2175407"/>
              <a:ext cx="870649" cy="1099665"/>
            </a:xfrm>
            <a:custGeom>
              <a:avLst/>
              <a:gdLst>
                <a:gd name="connsiteX0" fmla="*/ 14144 w 868199"/>
                <a:gd name="connsiteY0" fmla="*/ 1079176 h 1097283"/>
                <a:gd name="connsiteX1" fmla="*/ 604650 w 868199"/>
                <a:gd name="connsiteY1" fmla="*/ 685270 h 1097283"/>
                <a:gd name="connsiteX2" fmla="*/ 828829 w 868199"/>
                <a:gd name="connsiteY2" fmla="*/ 12022 h 1097283"/>
                <a:gd name="connsiteX3" fmla="*/ 805493 w 868199"/>
                <a:gd name="connsiteY3" fmla="*/ 0 h 1097283"/>
                <a:gd name="connsiteX4" fmla="*/ 615258 w 868199"/>
                <a:gd name="connsiteY4" fmla="*/ 294899 h 1097283"/>
                <a:gd name="connsiteX5" fmla="*/ 108908 w 868199"/>
                <a:gd name="connsiteY5" fmla="*/ 939859 h 1097283"/>
                <a:gd name="connsiteX6" fmla="*/ 6365 w 868199"/>
                <a:gd name="connsiteY6" fmla="*/ 1056546 h 1097283"/>
                <a:gd name="connsiteX7" fmla="*/ 0 w 868199"/>
                <a:gd name="connsiteY7" fmla="*/ 1065739 h 1097283"/>
                <a:gd name="connsiteX8" fmla="*/ 14144 w 868199"/>
                <a:gd name="connsiteY8" fmla="*/ 1079176 h 1097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8199" h="1097283">
                  <a:moveTo>
                    <a:pt x="14144" y="1079176"/>
                  </a:moveTo>
                  <a:cubicBezTo>
                    <a:pt x="115272" y="1156260"/>
                    <a:pt x="379762" y="980169"/>
                    <a:pt x="604650" y="685270"/>
                  </a:cubicBezTo>
                  <a:cubicBezTo>
                    <a:pt x="829536" y="390370"/>
                    <a:pt x="929958" y="89106"/>
                    <a:pt x="828829" y="12022"/>
                  </a:cubicBezTo>
                  <a:cubicBezTo>
                    <a:pt x="821757" y="6365"/>
                    <a:pt x="813979" y="2829"/>
                    <a:pt x="805493" y="0"/>
                  </a:cubicBezTo>
                  <a:cubicBezTo>
                    <a:pt x="724165" y="118808"/>
                    <a:pt x="636473" y="250346"/>
                    <a:pt x="615258" y="294899"/>
                  </a:cubicBezTo>
                  <a:cubicBezTo>
                    <a:pt x="572826" y="383298"/>
                    <a:pt x="127295" y="917229"/>
                    <a:pt x="108908" y="939859"/>
                  </a:cubicBezTo>
                  <a:cubicBezTo>
                    <a:pt x="108200" y="941273"/>
                    <a:pt x="48089" y="1000677"/>
                    <a:pt x="6365" y="1056546"/>
                  </a:cubicBezTo>
                  <a:cubicBezTo>
                    <a:pt x="4243" y="1058667"/>
                    <a:pt x="2121" y="1062203"/>
                    <a:pt x="0" y="1065739"/>
                  </a:cubicBezTo>
                  <a:cubicBezTo>
                    <a:pt x="4243" y="1070690"/>
                    <a:pt x="8486" y="1075640"/>
                    <a:pt x="14144" y="1079176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7072" cap="flat">
              <a:noFill/>
              <a:prstDash val="solid"/>
              <a:miter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8034A1-D930-6473-8CBD-7AF2286D6D72}"/>
                </a:ext>
              </a:extLst>
            </p:cNvPr>
            <p:cNvSpPr/>
            <p:nvPr/>
          </p:nvSpPr>
          <p:spPr>
            <a:xfrm>
              <a:off x="9280041" y="1205010"/>
              <a:ext cx="2924147" cy="1596713"/>
            </a:xfrm>
            <a:custGeom>
              <a:avLst/>
              <a:gdLst>
                <a:gd name="connsiteX0" fmla="*/ 2888882 w 2922955"/>
                <a:gd name="connsiteY0" fmla="*/ 722004 h 1595386"/>
                <a:gd name="connsiteX1" fmla="*/ 2523264 w 2922955"/>
                <a:gd name="connsiteY1" fmla="*/ 280008 h 1595386"/>
                <a:gd name="connsiteX2" fmla="*/ 1335887 w 2922955"/>
                <a:gd name="connsiteY2" fmla="*/ 2082 h 1595386"/>
                <a:gd name="connsiteX3" fmla="*/ 671126 w 2922955"/>
                <a:gd name="connsiteY3" fmla="*/ 195852 h 1595386"/>
                <a:gd name="connsiteX4" fmla="*/ 98300 w 2922955"/>
                <a:gd name="connsiteY4" fmla="*/ 642091 h 1595386"/>
                <a:gd name="connsiteX5" fmla="*/ 0 w 2922955"/>
                <a:gd name="connsiteY5" fmla="*/ 734026 h 1595386"/>
                <a:gd name="connsiteX6" fmla="*/ 559389 w 2922955"/>
                <a:gd name="connsiteY6" fmla="*/ 863442 h 1595386"/>
                <a:gd name="connsiteX7" fmla="*/ 967440 w 2922955"/>
                <a:gd name="connsiteY7" fmla="*/ 732612 h 1595386"/>
                <a:gd name="connsiteX8" fmla="*/ 968147 w 2922955"/>
                <a:gd name="connsiteY8" fmla="*/ 732612 h 1595386"/>
                <a:gd name="connsiteX9" fmla="*/ 1057253 w 2922955"/>
                <a:gd name="connsiteY9" fmla="*/ 813939 h 1595386"/>
                <a:gd name="connsiteX10" fmla="*/ 1026136 w 2922955"/>
                <a:gd name="connsiteY10" fmla="*/ 1045898 h 1595386"/>
                <a:gd name="connsiteX11" fmla="*/ 1024722 w 2922955"/>
                <a:gd name="connsiteY11" fmla="*/ 1050141 h 1595386"/>
                <a:gd name="connsiteX12" fmla="*/ 1884668 w 2922955"/>
                <a:gd name="connsiteY12" fmla="*/ 1595386 h 1595386"/>
                <a:gd name="connsiteX13" fmla="*/ 2581960 w 2922955"/>
                <a:gd name="connsiteY13" fmla="*/ 1103888 h 1595386"/>
                <a:gd name="connsiteX14" fmla="*/ 2888882 w 2922955"/>
                <a:gd name="connsiteY14" fmla="*/ 722004 h 1595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922955" h="1595386">
                  <a:moveTo>
                    <a:pt x="2888882" y="722004"/>
                  </a:moveTo>
                  <a:cubicBezTo>
                    <a:pt x="2853522" y="565714"/>
                    <a:pt x="2592568" y="325976"/>
                    <a:pt x="2523264" y="280008"/>
                  </a:cubicBezTo>
                  <a:cubicBezTo>
                    <a:pt x="2195833" y="63607"/>
                    <a:pt x="1640687" y="-14184"/>
                    <a:pt x="1335887" y="2082"/>
                  </a:cubicBezTo>
                  <a:cubicBezTo>
                    <a:pt x="1108170" y="14104"/>
                    <a:pt x="805493" y="94724"/>
                    <a:pt x="671126" y="195852"/>
                  </a:cubicBezTo>
                  <a:cubicBezTo>
                    <a:pt x="536759" y="296981"/>
                    <a:pt x="250346" y="499238"/>
                    <a:pt x="98300" y="642091"/>
                  </a:cubicBezTo>
                  <a:cubicBezTo>
                    <a:pt x="68597" y="669671"/>
                    <a:pt x="35360" y="701495"/>
                    <a:pt x="0" y="734026"/>
                  </a:cubicBezTo>
                  <a:cubicBezTo>
                    <a:pt x="85570" y="744634"/>
                    <a:pt x="492206" y="799795"/>
                    <a:pt x="559389" y="863442"/>
                  </a:cubicBezTo>
                  <a:cubicBezTo>
                    <a:pt x="652031" y="777872"/>
                    <a:pt x="796299" y="688058"/>
                    <a:pt x="967440" y="732612"/>
                  </a:cubicBezTo>
                  <a:lnTo>
                    <a:pt x="968147" y="732612"/>
                  </a:lnTo>
                  <a:cubicBezTo>
                    <a:pt x="1011992" y="749584"/>
                    <a:pt x="1041695" y="777165"/>
                    <a:pt x="1057253" y="813939"/>
                  </a:cubicBezTo>
                  <a:cubicBezTo>
                    <a:pt x="1091906" y="896680"/>
                    <a:pt x="1044523" y="1004881"/>
                    <a:pt x="1026136" y="1045898"/>
                  </a:cubicBezTo>
                  <a:cubicBezTo>
                    <a:pt x="1025429" y="1047312"/>
                    <a:pt x="1024722" y="1048727"/>
                    <a:pt x="1024722" y="1050141"/>
                  </a:cubicBezTo>
                  <a:cubicBezTo>
                    <a:pt x="1510563" y="1226939"/>
                    <a:pt x="1792733" y="1476578"/>
                    <a:pt x="1884668" y="1595386"/>
                  </a:cubicBezTo>
                  <a:cubicBezTo>
                    <a:pt x="2068538" y="1384643"/>
                    <a:pt x="2355658" y="1155513"/>
                    <a:pt x="2581960" y="1103888"/>
                  </a:cubicBezTo>
                  <a:cubicBezTo>
                    <a:pt x="3009105" y="1004881"/>
                    <a:pt x="2930606" y="906581"/>
                    <a:pt x="2888882" y="722004"/>
                  </a:cubicBezTo>
                  <a:close/>
                </a:path>
              </a:pathLst>
            </a:custGeom>
            <a:solidFill>
              <a:schemeClr val="accent5"/>
            </a:solidFill>
            <a:ln w="7072" cap="flat">
              <a:noFill/>
              <a:prstDash val="solid"/>
              <a:miter/>
            </a:ln>
          </p:spPr>
          <p:txBody>
            <a:bodyPr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291" name="Freeform: Shape 10">
              <a:extLst>
                <a:ext uri="{FF2B5EF4-FFF2-40B4-BE49-F238E27FC236}">
                  <a16:creationId xmlns:a16="http://schemas.microsoft.com/office/drawing/2014/main" id="{09A2A0A5-922E-EC49-B689-06F881D22A9B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2462" y="3829270"/>
              <a:ext cx="7071" cy="2828"/>
            </a:xfrm>
            <a:custGeom>
              <a:avLst/>
              <a:gdLst>
                <a:gd name="T0" fmla="*/ 0 w 7071"/>
                <a:gd name="T1" fmla="*/ 1414 h 2828"/>
                <a:gd name="T2" fmla="*/ 7072 w 7071"/>
                <a:gd name="T3" fmla="*/ 2829 h 2828"/>
                <a:gd name="T4" fmla="*/ 707 w 7071"/>
                <a:gd name="T5" fmla="*/ 0 h 2828"/>
                <a:gd name="T6" fmla="*/ 0 w 7071"/>
                <a:gd name="T7" fmla="*/ 1414 h 282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71" h="2828">
                  <a:moveTo>
                    <a:pt x="0" y="1414"/>
                  </a:moveTo>
                  <a:lnTo>
                    <a:pt x="7072" y="2829"/>
                  </a:lnTo>
                  <a:cubicBezTo>
                    <a:pt x="4950" y="2121"/>
                    <a:pt x="2829" y="707"/>
                    <a:pt x="707" y="0"/>
                  </a:cubicBezTo>
                  <a:cubicBezTo>
                    <a:pt x="0" y="707"/>
                    <a:pt x="0" y="1414"/>
                    <a:pt x="0" y="1414"/>
                  </a:cubicBezTo>
                  <a:close/>
                </a:path>
              </a:pathLst>
            </a:custGeom>
            <a:solidFill>
              <a:srgbClr val="ED1C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7072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en-MW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E682328-4952-FF6B-07E6-8C091A3E1A21}"/>
                </a:ext>
              </a:extLst>
            </p:cNvPr>
            <p:cNvSpPr/>
            <p:nvPr/>
          </p:nvSpPr>
          <p:spPr>
            <a:xfrm>
              <a:off x="9236692" y="2347018"/>
              <a:ext cx="813486" cy="888530"/>
            </a:xfrm>
            <a:custGeom>
              <a:avLst/>
              <a:gdLst>
                <a:gd name="connsiteX0" fmla="*/ 676189 w 817443"/>
                <a:gd name="connsiteY0" fmla="*/ 114374 h 889403"/>
                <a:gd name="connsiteX1" fmla="*/ 549977 w 817443"/>
                <a:gd name="connsiteY1" fmla="*/ 559076 h 889403"/>
                <a:gd name="connsiteX2" fmla="*/ 141255 w 817443"/>
                <a:gd name="connsiteY2" fmla="*/ 775029 h 889403"/>
                <a:gd name="connsiteX3" fmla="*/ 267467 w 817443"/>
                <a:gd name="connsiteY3" fmla="*/ 330328 h 889403"/>
                <a:gd name="connsiteX4" fmla="*/ 676189 w 817443"/>
                <a:gd name="connsiteY4" fmla="*/ 114374 h 889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7443" h="889403">
                  <a:moveTo>
                    <a:pt x="676189" y="114374"/>
                  </a:moveTo>
                  <a:cubicBezTo>
                    <a:pt x="754202" y="177542"/>
                    <a:pt x="697694" y="376641"/>
                    <a:pt x="549977" y="559076"/>
                  </a:cubicBezTo>
                  <a:cubicBezTo>
                    <a:pt x="402259" y="741511"/>
                    <a:pt x="219268" y="838196"/>
                    <a:pt x="141255" y="775029"/>
                  </a:cubicBezTo>
                  <a:cubicBezTo>
                    <a:pt x="63242" y="711862"/>
                    <a:pt x="119749" y="512762"/>
                    <a:pt x="267467" y="330328"/>
                  </a:cubicBezTo>
                  <a:cubicBezTo>
                    <a:pt x="415185" y="147893"/>
                    <a:pt x="598176" y="51207"/>
                    <a:pt x="676189" y="114374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7072" cap="flat">
              <a:noFill/>
              <a:prstDash val="solid"/>
              <a:miter/>
            </a:ln>
          </p:spPr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1268" name="Group 12">
            <a:extLst>
              <a:ext uri="{FF2B5EF4-FFF2-40B4-BE49-F238E27FC236}">
                <a16:creationId xmlns:a16="http://schemas.microsoft.com/office/drawing/2014/main" id="{F13F6BC8-03C4-6BA3-85EF-57F8F4B876AF}"/>
              </a:ext>
            </a:extLst>
          </p:cNvPr>
          <p:cNvGrpSpPr>
            <a:grpSpLocks/>
          </p:cNvGrpSpPr>
          <p:nvPr/>
        </p:nvGrpSpPr>
        <p:grpSpPr bwMode="auto">
          <a:xfrm rot="880793">
            <a:off x="3021013" y="2263775"/>
            <a:ext cx="7219950" cy="2617788"/>
            <a:chOff x="1427713" y="2852132"/>
            <a:chExt cx="10061655" cy="2617601"/>
          </a:xfrm>
        </p:grpSpPr>
        <p:grpSp>
          <p:nvGrpSpPr>
            <p:cNvPr id="11277" name="Group 13">
              <a:extLst>
                <a:ext uri="{FF2B5EF4-FFF2-40B4-BE49-F238E27FC236}">
                  <a16:creationId xmlns:a16="http://schemas.microsoft.com/office/drawing/2014/main" id="{1B897BA2-3D62-2619-51E5-3EE31A417A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27713" y="2852132"/>
              <a:ext cx="9478349" cy="2617601"/>
              <a:chOff x="2895898" y="2601320"/>
              <a:chExt cx="9478349" cy="2617601"/>
            </a:xfrm>
          </p:grpSpPr>
          <p:sp>
            <p:nvSpPr>
              <p:cNvPr id="16" name="Block Arc 15">
                <a:extLst>
                  <a:ext uri="{FF2B5EF4-FFF2-40B4-BE49-F238E27FC236}">
                    <a16:creationId xmlns:a16="http://schemas.microsoft.com/office/drawing/2014/main" id="{F00C3E61-8883-B6E6-37B9-48114E55DF4B}"/>
                  </a:ext>
                </a:extLst>
              </p:cNvPr>
              <p:cNvSpPr/>
              <p:nvPr/>
            </p:nvSpPr>
            <p:spPr>
              <a:xfrm>
                <a:off x="10531733" y="3371768"/>
                <a:ext cx="1834018" cy="1835019"/>
              </a:xfrm>
              <a:prstGeom prst="blockArc">
                <a:avLst>
                  <a:gd name="adj1" fmla="val 12399071"/>
                  <a:gd name="adj2" fmla="val 16243311"/>
                  <a:gd name="adj3" fmla="val 6643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700" dirty="0"/>
              </a:p>
            </p:txBody>
          </p:sp>
          <p:sp>
            <p:nvSpPr>
              <p:cNvPr id="17" name="Block Arc 16">
                <a:extLst>
                  <a:ext uri="{FF2B5EF4-FFF2-40B4-BE49-F238E27FC236}">
                    <a16:creationId xmlns:a16="http://schemas.microsoft.com/office/drawing/2014/main" id="{3269B87B-690A-8599-9427-1B32DFB8740A}"/>
                  </a:ext>
                </a:extLst>
              </p:cNvPr>
              <p:cNvSpPr/>
              <p:nvPr/>
            </p:nvSpPr>
            <p:spPr>
              <a:xfrm rot="10800000">
                <a:off x="2892942" y="2600538"/>
                <a:ext cx="1834017" cy="1835019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700"/>
              </a:p>
            </p:txBody>
          </p:sp>
          <p:sp>
            <p:nvSpPr>
              <p:cNvPr id="18" name="Block Arc 17">
                <a:extLst>
                  <a:ext uri="{FF2B5EF4-FFF2-40B4-BE49-F238E27FC236}">
                    <a16:creationId xmlns:a16="http://schemas.microsoft.com/office/drawing/2014/main" id="{9D906BC9-DFCA-1C10-09B2-00F93C204FEB}"/>
                  </a:ext>
                </a:extLst>
              </p:cNvPr>
              <p:cNvSpPr/>
              <p:nvPr/>
            </p:nvSpPr>
            <p:spPr>
              <a:xfrm rot="184968">
                <a:off x="7470567" y="3381041"/>
                <a:ext cx="1834018" cy="1835019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700"/>
              </a:p>
            </p:txBody>
          </p:sp>
          <p:sp>
            <p:nvSpPr>
              <p:cNvPr id="19" name="Block Arc 18">
                <a:extLst>
                  <a:ext uri="{FF2B5EF4-FFF2-40B4-BE49-F238E27FC236}">
                    <a16:creationId xmlns:a16="http://schemas.microsoft.com/office/drawing/2014/main" id="{E7FBDFD1-EC24-375C-E715-5E71DA7BF321}"/>
                  </a:ext>
                </a:extLst>
              </p:cNvPr>
              <p:cNvSpPr/>
              <p:nvPr/>
            </p:nvSpPr>
            <p:spPr>
              <a:xfrm>
                <a:off x="4408177" y="3380700"/>
                <a:ext cx="1834017" cy="1835019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700"/>
              </a:p>
            </p:txBody>
          </p:sp>
          <p:sp>
            <p:nvSpPr>
              <p:cNvPr id="20" name="Block Arc 19">
                <a:extLst>
                  <a:ext uri="{FF2B5EF4-FFF2-40B4-BE49-F238E27FC236}">
                    <a16:creationId xmlns:a16="http://schemas.microsoft.com/office/drawing/2014/main" id="{369333BB-A08F-0C6F-AEA8-69DDFA9D4494}"/>
                  </a:ext>
                </a:extLst>
              </p:cNvPr>
              <p:cNvSpPr/>
              <p:nvPr/>
            </p:nvSpPr>
            <p:spPr>
              <a:xfrm rot="10800000">
                <a:off x="5938109" y="2597554"/>
                <a:ext cx="1834017" cy="1835019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700"/>
              </a:p>
            </p:txBody>
          </p:sp>
          <p:sp>
            <p:nvSpPr>
              <p:cNvPr id="21" name="Block Arc 160">
                <a:extLst>
                  <a:ext uri="{FF2B5EF4-FFF2-40B4-BE49-F238E27FC236}">
                    <a16:creationId xmlns:a16="http://schemas.microsoft.com/office/drawing/2014/main" id="{8B00A679-0902-E350-339C-2F1A6CD0BD0F}"/>
                  </a:ext>
                </a:extLst>
              </p:cNvPr>
              <p:cNvSpPr/>
              <p:nvPr/>
            </p:nvSpPr>
            <p:spPr>
              <a:xfrm rot="10800000">
                <a:off x="9002639" y="2597493"/>
                <a:ext cx="1834017" cy="1835019"/>
              </a:xfrm>
              <a:prstGeom prst="blockArc">
                <a:avLst>
                  <a:gd name="adj1" fmla="val 12399071"/>
                  <a:gd name="adj2" fmla="val 20021087"/>
                  <a:gd name="adj3" fmla="val 64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ko-KR" altLang="en-US" sz="2700"/>
              </a:p>
            </p:txBody>
          </p:sp>
        </p:grp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E37AEFB-2BE7-9121-60A9-9A9859F51616}"/>
                </a:ext>
              </a:extLst>
            </p:cNvPr>
            <p:cNvSpPr/>
            <p:nvPr/>
          </p:nvSpPr>
          <p:spPr>
            <a:xfrm>
              <a:off x="9984219" y="3622626"/>
              <a:ext cx="1499956" cy="11905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4F45B201-853F-94F0-5D4A-8BDC09737BB3}"/>
              </a:ext>
            </a:extLst>
          </p:cNvPr>
          <p:cNvSpPr txBox="1"/>
          <p:nvPr/>
        </p:nvSpPr>
        <p:spPr>
          <a:xfrm rot="19698648">
            <a:off x="3100706" y="876112"/>
            <a:ext cx="2505687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Brief on HEIs and</a:t>
            </a:r>
          </a:p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Strategic Objectives</a:t>
            </a:r>
            <a:endParaRPr lang="en-MW" sz="1900" dirty="0">
              <a:highlight>
                <a:srgbClr val="FFFF00"/>
              </a:highlight>
            </a:endParaRPr>
          </a:p>
        </p:txBody>
      </p:sp>
      <p:pic>
        <p:nvPicPr>
          <p:cNvPr id="11271" name="Picture 4" descr="See the source image">
            <a:extLst>
              <a:ext uri="{FF2B5EF4-FFF2-40B4-BE49-F238E27FC236}">
                <a16:creationId xmlns:a16="http://schemas.microsoft.com/office/drawing/2014/main" id="{D423CFE3-26BB-DA84-A566-A05D12561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326" y="3200401"/>
            <a:ext cx="2060575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BBDD0ABF-A12C-1750-B4F7-1507240D35B0}"/>
              </a:ext>
            </a:extLst>
          </p:cNvPr>
          <p:cNvSpPr txBox="1"/>
          <p:nvPr/>
        </p:nvSpPr>
        <p:spPr>
          <a:xfrm rot="19587505">
            <a:off x="5622725" y="2606413"/>
            <a:ext cx="2392166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Major Achievements</a:t>
            </a:r>
            <a:endParaRPr lang="en-MW" sz="1900" dirty="0">
              <a:highlight>
                <a:srgbClr val="FFFF00"/>
              </a:highlight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F6FBEE-C27A-715E-8331-4FA5E3BB75EC}"/>
              </a:ext>
            </a:extLst>
          </p:cNvPr>
          <p:cNvSpPr txBox="1"/>
          <p:nvPr/>
        </p:nvSpPr>
        <p:spPr>
          <a:xfrm rot="19436434">
            <a:off x="7178438" y="2316931"/>
            <a:ext cx="2717165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Major Challenges</a:t>
            </a:r>
            <a:endParaRPr lang="en-MW" sz="1900" dirty="0">
              <a:highlight>
                <a:srgbClr val="FFFF00"/>
              </a:highligh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BEE6702-24A9-073C-343F-A8E4B5E6DB7A}"/>
              </a:ext>
            </a:extLst>
          </p:cNvPr>
          <p:cNvSpPr txBox="1"/>
          <p:nvPr/>
        </p:nvSpPr>
        <p:spPr>
          <a:xfrm rot="19374403">
            <a:off x="7635107" y="2732228"/>
            <a:ext cx="3425604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Next Steps</a:t>
            </a:r>
            <a:endParaRPr lang="en-MW" sz="1900" dirty="0">
              <a:highlight>
                <a:srgbClr val="FFFF00"/>
              </a:highlight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0F9B0AC-3E5B-F370-EF30-903AFF70CFFC}"/>
              </a:ext>
            </a:extLst>
          </p:cNvPr>
          <p:cNvGrpSpPr/>
          <p:nvPr/>
        </p:nvGrpSpPr>
        <p:grpSpPr>
          <a:xfrm>
            <a:off x="-3907" y="-26827"/>
            <a:ext cx="12191999" cy="821781"/>
            <a:chOff x="0" y="0"/>
            <a:chExt cx="12191999" cy="82178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4211B3E-D327-D172-EC70-CCB492F484FE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3" name="Picture 2" descr="Coat of arms of Malawi - Wikipedia">
              <a:extLst>
                <a:ext uri="{FF2B5EF4-FFF2-40B4-BE49-F238E27FC236}">
                  <a16:creationId xmlns:a16="http://schemas.microsoft.com/office/drawing/2014/main" id="{94958232-6491-AEAD-D11A-C656756D67B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007017" cy="821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BAFCD2A-C08B-8C5B-921E-A45B1AD271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23" name="Title 1">
            <a:extLst>
              <a:ext uri="{FF2B5EF4-FFF2-40B4-BE49-F238E27FC236}">
                <a16:creationId xmlns:a16="http://schemas.microsoft.com/office/drawing/2014/main" id="{0BB2DEC6-D792-843E-A14F-DFFB1B9AA2FA}"/>
              </a:ext>
            </a:extLst>
          </p:cNvPr>
          <p:cNvSpPr txBox="1">
            <a:spLocks/>
          </p:cNvSpPr>
          <p:nvPr/>
        </p:nvSpPr>
        <p:spPr>
          <a:xfrm>
            <a:off x="909142" y="142776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OUTLINE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AE9311-1FA8-50C1-9E6C-5F6BBCEB4006}"/>
              </a:ext>
            </a:extLst>
          </p:cNvPr>
          <p:cNvSpPr txBox="1"/>
          <p:nvPr/>
        </p:nvSpPr>
        <p:spPr>
          <a:xfrm rot="19596108">
            <a:off x="4382167" y="1366637"/>
            <a:ext cx="3637958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Progress on NESIP &amp; MIP-1 Targets</a:t>
            </a:r>
            <a:endParaRPr lang="en-MW" sz="1900" dirty="0">
              <a:highlight>
                <a:srgbClr val="FFFF00"/>
              </a:highlight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447DBC6-BFB6-7DEB-1761-94D91EA1BB16}"/>
              </a:ext>
            </a:extLst>
          </p:cNvPr>
          <p:cNvSpPr txBox="1"/>
          <p:nvPr/>
        </p:nvSpPr>
        <p:spPr>
          <a:xfrm rot="19596108">
            <a:off x="5117531" y="1737182"/>
            <a:ext cx="3769463" cy="38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Cross-cutting Issues</a:t>
            </a:r>
            <a:endParaRPr lang="en-MW" sz="1900" dirty="0">
              <a:highlight>
                <a:srgbClr val="FFFF00"/>
              </a:highlight>
            </a:endParaRPr>
          </a:p>
        </p:txBody>
      </p:sp>
      <p:sp>
        <p:nvSpPr>
          <p:cNvPr id="31" name="Google Shape;249;p2">
            <a:extLst>
              <a:ext uri="{FF2B5EF4-FFF2-40B4-BE49-F238E27FC236}">
                <a16:creationId xmlns:a16="http://schemas.microsoft.com/office/drawing/2014/main" id="{D13CF9CA-DD14-8F73-2593-A59128D4A03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27467" y="4926757"/>
            <a:ext cx="3656377" cy="1584065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SzPts val="1920"/>
            </a:pPr>
            <a:r>
              <a:rPr lang="en-US" sz="2000" dirty="0">
                <a:solidFill>
                  <a:srgbClr val="FF0000"/>
                </a:solidFill>
              </a:rPr>
              <a:t>General Objective: </a:t>
            </a:r>
            <a:r>
              <a:rPr lang="en-US" sz="2000" dirty="0"/>
              <a:t>Ensure access and equity, quality and relevance and effective and efficient governance and management of the Higher Education subsector.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4215D9D-9405-2BAB-A2CD-195D1F3AA16B}"/>
              </a:ext>
            </a:extLst>
          </p:cNvPr>
          <p:cNvSpPr/>
          <p:nvPr/>
        </p:nvSpPr>
        <p:spPr>
          <a:xfrm rot="5400000">
            <a:off x="-2508846" y="3264958"/>
            <a:ext cx="6081269" cy="1104814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BD20C964-1B27-88DF-2469-EA09D8EFF1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02393"/>
            <a:ext cx="1104815" cy="65109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5A99E5-CEDA-9042-2D5A-FD420623AFDB}"/>
              </a:ext>
            </a:extLst>
          </p:cNvPr>
          <p:cNvSpPr txBox="1"/>
          <p:nvPr/>
        </p:nvSpPr>
        <p:spPr>
          <a:xfrm rot="19587505">
            <a:off x="3542951" y="1299714"/>
            <a:ext cx="2657914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900" dirty="0">
                <a:highlight>
                  <a:srgbClr val="FFFF00"/>
                </a:highlight>
              </a:rPr>
              <a:t>2021/22 Achievements vs Targets</a:t>
            </a:r>
            <a:endParaRPr lang="en-MW" sz="1900" dirty="0">
              <a:highlight>
                <a:srgbClr val="FFFF00"/>
              </a:highligh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A88DA7-2A8E-A0AC-75EC-DAF209489F62}"/>
              </a:ext>
            </a:extLst>
          </p:cNvPr>
          <p:cNvSpPr txBox="1">
            <a:spLocks/>
          </p:cNvSpPr>
          <p:nvPr/>
        </p:nvSpPr>
        <p:spPr>
          <a:xfrm>
            <a:off x="0" y="6625883"/>
            <a:ext cx="12192000" cy="232117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rgbClr val="800000"/>
                </a:solidFill>
              </a:rPr>
              <a:t>      	    Ministry of Education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BC759-3464-B073-6CC6-8EC46333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2</a:t>
            </a:fld>
            <a:endParaRPr lang="en-MW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37" name="Title 1">
            <a:extLst>
              <a:ext uri="{FF2B5EF4-FFF2-40B4-BE49-F238E27FC236}">
                <a16:creationId xmlns:a16="http://schemas.microsoft.com/office/drawing/2014/main" id="{C6F98678-626A-49A3-8503-D91D3E2E22BE}"/>
              </a:ext>
            </a:extLst>
          </p:cNvPr>
          <p:cNvSpPr txBox="1">
            <a:spLocks/>
          </p:cNvSpPr>
          <p:nvPr/>
        </p:nvSpPr>
        <p:spPr>
          <a:xfrm>
            <a:off x="909142" y="142776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all" spc="2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Higher education institutions &amp; STAKEHOLDERS 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0" name="Google Shape;249;p2">
            <a:extLst>
              <a:ext uri="{FF2B5EF4-FFF2-40B4-BE49-F238E27FC236}">
                <a16:creationId xmlns:a16="http://schemas.microsoft.com/office/drawing/2014/main" id="{C3634822-C211-4E0A-9E41-8AD4D84180A8}"/>
              </a:ext>
            </a:extLst>
          </p:cNvPr>
          <p:cNvSpPr txBox="1">
            <a:spLocks/>
          </p:cNvSpPr>
          <p:nvPr/>
        </p:nvSpPr>
        <p:spPr>
          <a:xfrm>
            <a:off x="5951740" y="2488677"/>
            <a:ext cx="5204485" cy="3513011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defRPr/>
            </a:pPr>
            <a:r>
              <a:rPr lang="en-US" sz="2200" b="1" dirty="0"/>
              <a:t>Other Key Stakeholders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 NCHE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HESLGB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DODeL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DSTI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NCST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APUMA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en-US" sz="2200" dirty="0"/>
              <a:t>MAREN</a:t>
            </a:r>
          </a:p>
        </p:txBody>
      </p:sp>
      <p:sp>
        <p:nvSpPr>
          <p:cNvPr id="12" name="Google Shape;248;p2">
            <a:extLst>
              <a:ext uri="{FF2B5EF4-FFF2-40B4-BE49-F238E27FC236}">
                <a16:creationId xmlns:a16="http://schemas.microsoft.com/office/drawing/2014/main" id="{0047B04D-182F-4CFA-92F2-DAEDC9CC82FB}"/>
              </a:ext>
            </a:extLst>
          </p:cNvPr>
          <p:cNvSpPr txBox="1">
            <a:spLocks/>
          </p:cNvSpPr>
          <p:nvPr/>
        </p:nvSpPr>
        <p:spPr>
          <a:xfrm>
            <a:off x="465256" y="1100721"/>
            <a:ext cx="10719724" cy="948542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defPPr>
              <a:defRPr lang="en-MW"/>
            </a:defPPr>
            <a:lvl1pPr marL="342900" indent="-342900" algn="just">
              <a:lnSpc>
                <a:spcPct val="90000"/>
              </a:lnSpc>
              <a:spcBef>
                <a:spcPts val="0"/>
              </a:spcBef>
              <a:buSzPts val="1920"/>
              <a:buFont typeface="Noto Sans Symbols"/>
              <a:buChar char="❑"/>
              <a:defRPr sz="2800"/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800" dirty="0">
                <a:solidFill>
                  <a:schemeClr val="tx1"/>
                </a:solidFill>
              </a:rPr>
              <a:t>In the year under review, the National Council for Higher Education (NCHE) reported a total of fifty four (54) HEIs as: </a:t>
            </a:r>
          </a:p>
        </p:txBody>
      </p:sp>
      <p:sp>
        <p:nvSpPr>
          <p:cNvPr id="6" name="Google Shape;249;p2">
            <a:extLst>
              <a:ext uri="{FF2B5EF4-FFF2-40B4-BE49-F238E27FC236}">
                <a16:creationId xmlns:a16="http://schemas.microsoft.com/office/drawing/2014/main" id="{58A599E9-3A5B-F1B8-91FA-2561897E1161}"/>
              </a:ext>
            </a:extLst>
          </p:cNvPr>
          <p:cNvSpPr txBox="1">
            <a:spLocks/>
          </p:cNvSpPr>
          <p:nvPr/>
        </p:nvSpPr>
        <p:spPr>
          <a:xfrm>
            <a:off x="465256" y="2488678"/>
            <a:ext cx="4900374" cy="3513011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920"/>
            </a:pPr>
            <a:r>
              <a:rPr lang="en-US" sz="2800" b="1" dirty="0"/>
              <a:t>HEIs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920"/>
              <a:buFont typeface="Noto Sans Symbols"/>
              <a:buChar char="❑"/>
            </a:pPr>
            <a:r>
              <a:rPr lang="en-US" sz="2200" dirty="0"/>
              <a:t>Public HEIs (21);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920"/>
              <a:buFont typeface="Noto Sans Symbols"/>
              <a:buChar char="❑"/>
            </a:pPr>
            <a:r>
              <a:rPr lang="en-US" sz="2200" dirty="0"/>
              <a:t>Private HEIs (30);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920"/>
              <a:buFont typeface="Noto Sans Symbols"/>
              <a:buChar char="❑"/>
            </a:pPr>
            <a:r>
              <a:rPr lang="en-US" sz="2200" dirty="0"/>
              <a:t>Professional HEIs (1)  and 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920"/>
              <a:buFont typeface="Noto Sans Symbols"/>
              <a:buChar char="❑"/>
            </a:pPr>
            <a:r>
              <a:rPr lang="en-US" sz="2200" dirty="0"/>
              <a:t>Tuition Providing HEIs (2)</a:t>
            </a: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920"/>
              <a:buFont typeface="Noto Sans Symbols"/>
              <a:buChar char="❑"/>
            </a:pPr>
            <a:r>
              <a:rPr lang="en-US" sz="2200" dirty="0"/>
              <a:t>NCHE also recognized eight (8) Colleges regulated by the Nurses and Midwives Council of Malawi and the Medical Council of Malawi as duly registered HEIs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1245D1-CD27-96B5-6A1F-E4D3CF544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3</a:t>
            </a:fld>
            <a:endParaRPr lang="en-MW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2944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all" spc="2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"/>
                <a:ea typeface="+mj-ea"/>
                <a:cs typeface="+mj-cs"/>
              </a:rPr>
              <a:t>Higher Education Sub-Sector STRATEGIC Objectives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4267200" y="989921"/>
            <a:ext cx="7708900" cy="5366429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Strategic Objectives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</a:rPr>
              <a:t>Increase equitable access for students in Higher Education.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</a:rPr>
              <a:t>Improve skills, quality and relevance of Higher Education for industry or market Priority Actions 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</a:rPr>
              <a:t>Establish an efficient and effective governance and management system.</a:t>
            </a:r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215900" y="933450"/>
            <a:ext cx="4051300" cy="55994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  <a:defRPr/>
            </a:pPr>
            <a:r>
              <a:rPr lang="en-US" sz="24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 Objective: 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/>
              <a:t>Ensure access and equity, quality and relevance and effective and efficient governance and management of the Higher Education subsector. </a:t>
            </a:r>
          </a:p>
        </p:txBody>
      </p:sp>
      <p:sp>
        <p:nvSpPr>
          <p:cNvPr id="2" name="Curved Up Arrow 17">
            <a:extLst>
              <a:ext uri="{FF2B5EF4-FFF2-40B4-BE49-F238E27FC236}">
                <a16:creationId xmlns:a16="http://schemas.microsoft.com/office/drawing/2014/main" id="{80ED3C08-2F05-2B7E-562F-D940AD0184A2}"/>
              </a:ext>
            </a:extLst>
          </p:cNvPr>
          <p:cNvSpPr/>
          <p:nvPr/>
        </p:nvSpPr>
        <p:spPr>
          <a:xfrm rot="280813">
            <a:off x="3417444" y="5819213"/>
            <a:ext cx="1537585" cy="480017"/>
          </a:xfrm>
          <a:prstGeom prst="curvedUpArrow">
            <a:avLst/>
          </a:prstGeom>
          <a:solidFill>
            <a:srgbClr val="FF0000"/>
          </a:solidFill>
          <a:scene3d>
            <a:camera prst="orthographicFront">
              <a:rot lat="0" lon="0" rev="30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E9C2097-650E-9716-8B20-34FFA2C24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4</a:t>
            </a:fld>
            <a:endParaRPr lang="en-MW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7343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NESIP INDICATORS AND 2022 ACHIEVEMENTS VS 2025 TARGETS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2276475" y="989921"/>
            <a:ext cx="9699625" cy="5366429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ts val="1920"/>
            </a:pPr>
            <a:endParaRPr lang="en-US" dirty="0"/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381935" y="933451"/>
            <a:ext cx="1808816" cy="54229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 1: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Increased equitable access for students in Higher Education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9AEF7A-E192-2970-61EC-9E02D59B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5</a:t>
            </a:fld>
            <a:endParaRPr lang="en-MW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6E3450A-B730-33C0-EF2A-1FE980BF88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496257"/>
              </p:ext>
            </p:extLst>
          </p:nvPr>
        </p:nvGraphicFramePr>
        <p:xfrm>
          <a:off x="2276474" y="1561697"/>
          <a:ext cx="9699625" cy="4455922"/>
        </p:xfrm>
        <a:graphic>
          <a:graphicData uri="http://schemas.openxmlformats.org/drawingml/2006/table">
            <a:tbl>
              <a:tblPr/>
              <a:tblGrid>
                <a:gridCol w="3262831">
                  <a:extLst>
                    <a:ext uri="{9D8B030D-6E8A-4147-A177-3AD203B41FA5}">
                      <a16:colId xmlns:a16="http://schemas.microsoft.com/office/drawing/2014/main" val="1357165885"/>
                    </a:ext>
                  </a:extLst>
                </a:gridCol>
                <a:gridCol w="1168017">
                  <a:extLst>
                    <a:ext uri="{9D8B030D-6E8A-4147-A177-3AD203B41FA5}">
                      <a16:colId xmlns:a16="http://schemas.microsoft.com/office/drawing/2014/main" val="584716476"/>
                    </a:ext>
                  </a:extLst>
                </a:gridCol>
                <a:gridCol w="4176933">
                  <a:extLst>
                    <a:ext uri="{9D8B030D-6E8A-4147-A177-3AD203B41FA5}">
                      <a16:colId xmlns:a16="http://schemas.microsoft.com/office/drawing/2014/main" val="2386977314"/>
                    </a:ext>
                  </a:extLst>
                </a:gridCol>
                <a:gridCol w="1091844">
                  <a:extLst>
                    <a:ext uri="{9D8B030D-6E8A-4147-A177-3AD203B41FA5}">
                      <a16:colId xmlns:a16="http://schemas.microsoft.com/office/drawing/2014/main" val="3874753868"/>
                    </a:ext>
                  </a:extLst>
                </a:gridCol>
              </a:tblGrid>
              <a:tr h="7435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INDICATOR NAME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BASELINE 2019</a:t>
                      </a:r>
                      <a:endParaRPr lang="en-MW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                                                       2021/2022 ACHIEVEMENTS 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2025 TARGETS</a:t>
                      </a:r>
                      <a:endParaRPr lang="en-MW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2986242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University Enrolment (public and private) 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30,970 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56,624 (of which 17% are ODeL)</a:t>
                      </a:r>
                      <a:endParaRPr lang="en-MW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W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45,500 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5412204"/>
                  </a:ext>
                </a:extLst>
              </a:tr>
              <a:tr h="6864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Gender Parity Index (for enrolment in public universities) 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0.5 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0.63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0. 8 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886660"/>
                  </a:ext>
                </a:extLst>
              </a:tr>
              <a:tr h="430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number of students offered loans 	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13,035 	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20,786 </a:t>
                      </a:r>
                      <a:endParaRPr lang="en-MW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17,065 	</a:t>
                      </a:r>
                      <a:endParaRPr lang="en-MW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677312"/>
                  </a:ext>
                </a:extLst>
              </a:tr>
              <a:tr h="465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Number of institutions with special needs facilities</a:t>
                      </a:r>
                      <a:endParaRPr lang="en-MW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(total number during year under review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112)</a:t>
                      </a:r>
                      <a:endParaRPr lang="en-MW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1353374"/>
                  </a:ext>
                </a:extLst>
              </a:tr>
              <a:tr h="465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M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MW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M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MW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AD4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322554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3904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3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NESIP &amp; MIP-1 INDICATORS AND 2022 ACHIEVEMENTS VS 2025 TARGETS</a:t>
            </a:r>
            <a:endParaRPr kumimoji="0" lang="en-US" sz="23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2276475" y="989921"/>
            <a:ext cx="9699625" cy="5418886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ts val="1920"/>
            </a:pPr>
            <a:endParaRPr lang="en-US" dirty="0"/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381935" y="933450"/>
            <a:ext cx="1808816" cy="55994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 2: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Improved skills, quality and relevance of Higher Education for industry or market</a:t>
            </a:r>
            <a:r>
              <a:rPr lang="en-US" sz="2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9AEF7A-E192-2970-61EC-9E02D59B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6</a:t>
            </a:fld>
            <a:endParaRPr lang="en-MW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166FEB-5E28-F693-0A36-ACD319CF0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062856"/>
              </p:ext>
            </p:extLst>
          </p:nvPr>
        </p:nvGraphicFramePr>
        <p:xfrm>
          <a:off x="2276474" y="960667"/>
          <a:ext cx="9699625" cy="5431469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261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0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33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 b="1" dirty="0">
                        <a:solidFill>
                          <a:srgbClr val="002060"/>
                        </a:solidFill>
                        <a:latin typeface="Calibri  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alibri  "/>
                        </a:rPr>
                        <a:t>INDICATOR NAME</a:t>
                      </a:r>
                      <a:endParaRPr lang="en-US" sz="1800" dirty="0">
                        <a:solidFill>
                          <a:srgbClr val="002060"/>
                        </a:solidFill>
                        <a:latin typeface="Calibri 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alibri  "/>
                        </a:rPr>
                        <a:t>BASELINE 2019</a:t>
                      </a:r>
                      <a:endParaRPr lang="en-US" sz="1800" dirty="0">
                        <a:solidFill>
                          <a:srgbClr val="002060"/>
                        </a:solidFill>
                        <a:latin typeface="Calibri 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alibri  "/>
                        </a:rPr>
                        <a:t>                             2021/2022 ACHIEVEMENTS </a:t>
                      </a:r>
                      <a:endParaRPr lang="en-US" sz="1800" dirty="0">
                        <a:solidFill>
                          <a:srgbClr val="002060"/>
                        </a:solidFill>
                        <a:latin typeface="Calibri 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Calibri  "/>
                        </a:rPr>
                        <a:t> 2025 TARGETS</a:t>
                      </a:r>
                      <a:endParaRPr lang="en-US" sz="1800" dirty="0">
                        <a:solidFill>
                          <a:srgbClr val="002060"/>
                        </a:solidFill>
                        <a:latin typeface="Calibri  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Calibri  "/>
                        </a:rPr>
                        <a:t>Percentage of accredited institutions of higher learning with quality assurance mechanism 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libri  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Calibri  "/>
                        </a:rPr>
                        <a:t>20% 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libri  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  "/>
                        </a:rPr>
                        <a:t>54%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  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Calibri  "/>
                        </a:rPr>
                        <a:t>70% </a:t>
                      </a:r>
                      <a:endParaRPr lang="en-US" sz="1800" dirty="0">
                        <a:solidFill>
                          <a:srgbClr val="000000"/>
                        </a:solidFill>
                        <a:latin typeface="Calibri  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latin typeface="Calibri  "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8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  "/>
                        </a:rPr>
                        <a:t>Percentage of Lecturers with PhDs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  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  "/>
                          <a:ea typeface="Calibri"/>
                        </a:rPr>
                        <a:t>30% (Min)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  "/>
                        </a:rPr>
                        <a:t>35% (M =25%; F = 10%)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  "/>
                        </a:rPr>
                        <a:t>(public HEIs</a:t>
                      </a:r>
                      <a:r>
                        <a:rPr lang="en-US" sz="1800" b="0" baseline="0" dirty="0">
                          <a:solidFill>
                            <a:schemeClr val="tx1"/>
                          </a:solidFill>
                          <a:latin typeface="Calibri  "/>
                        </a:rPr>
                        <a:t>)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Calibri  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Calibri  "/>
                        </a:rPr>
                        <a:t>40%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  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alibri  "/>
                          <a:ea typeface="+mn-ea"/>
                          <a:cs typeface="+mn-cs"/>
                        </a:rPr>
                        <a:t>Number of business innovation and technological incubation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Calibri  "/>
                          <a:ea typeface="+mn-ea"/>
                          <a:cs typeface="+mn-cs"/>
                        </a:rPr>
                        <a:t>centres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alibri  "/>
                          <a:ea typeface="+mn-ea"/>
                          <a:cs typeface="+mn-cs"/>
                        </a:rPr>
                        <a:t> (fabrication laboratories,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alibri  "/>
                          <a:ea typeface="+mn-ea"/>
                          <a:cs typeface="+mn-cs"/>
                        </a:rPr>
                        <a:t>maker spaces, innovation hubs, innovation garages and technology parks) established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  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  "/>
                          <a:ea typeface="Calibri"/>
                          <a:cs typeface="Arial" panose="020B0604020202020204" pitchFamily="34" charset="0"/>
                        </a:rPr>
                        <a:t>5 (MUST-Industrial park; Mzuni- ICT Incubation Centre, and Tourism and Hospitality Business Centre; LUANAR – Agri-Hub; MUBAS- Innovation Hub;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  <a:latin typeface="Calibri  "/>
                          <a:ea typeface="Calibri"/>
                          <a:cs typeface="Arial" panose="020B0604020202020204" pitchFamily="34" charset="0"/>
                        </a:rPr>
                        <a:t>KUHeS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  "/>
                          <a:ea typeface="Calibri"/>
                          <a:cs typeface="Arial" panose="020B0604020202020204" pitchFamily="34" charset="0"/>
                        </a:rPr>
                        <a:t>- Innovation Centre)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  "/>
                          <a:ea typeface="Calibri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44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alibri  "/>
                          <a:ea typeface="+mn-ea"/>
                          <a:cs typeface="+mn-cs"/>
                        </a:rPr>
                        <a:t>Establish Malawi Academy of Sciences (MAS)</a:t>
                      </a:r>
                      <a:endParaRPr lang="en-US" sz="1800" b="0" dirty="0">
                        <a:solidFill>
                          <a:srgbClr val="000000"/>
                        </a:solidFill>
                        <a:latin typeface="Calibri  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latin typeface="Calibri  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  "/>
                          <a:ea typeface="Calibri"/>
                          <a:cs typeface="Arial" panose="020B0604020202020204" pitchFamily="34" charset="0"/>
                        </a:rPr>
                        <a:t>1 (established and launched; awaiting registration)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Calibri  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7655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alibri  "/>
                          <a:ea typeface="+mn-ea"/>
                          <a:cs typeface="+mn-cs"/>
                        </a:rPr>
                        <a:t>Re-establish national research</a:t>
                      </a:r>
                    </a:p>
                    <a:p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Calibri  "/>
                          <a:ea typeface="+mn-ea"/>
                          <a:cs typeface="+mn-cs"/>
                        </a:rPr>
                        <a:t>fund</a:t>
                      </a:r>
                      <a:endParaRPr lang="en-US" sz="1800" b="0" i="0" u="none" strike="noStrike" baseline="0" dirty="0">
                        <a:solidFill>
                          <a:srgbClr val="000000"/>
                        </a:solidFill>
                        <a:latin typeface="Calibri  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  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  "/>
                          <a:ea typeface="Calibri"/>
                          <a:cs typeface="Times New Roman" pitchFamily="18" charset="0"/>
                        </a:rPr>
                        <a:t>1(S&amp;T fund operationalized under NCST but lacks adequate financing which was at MK291million for 2021/22)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  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8900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  <a:t>NESIP INDICATORS AND 2022 ACHIEVEMENTS VS 2025 TARGETS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2276473" y="933450"/>
            <a:ext cx="9699625" cy="5153589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SzPts val="1920"/>
            </a:pPr>
            <a:endParaRPr lang="en-US" dirty="0"/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381935" y="933450"/>
            <a:ext cx="1894538" cy="5153589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 3: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Efficient and effective governance and management system established</a:t>
            </a:r>
            <a:endParaRPr lang="en-US" sz="2200" dirty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9AEF7A-E192-2970-61EC-9E02D59B9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7</a:t>
            </a:fld>
            <a:endParaRPr lang="en-MW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A166FEB-5E28-F693-0A36-ACD319CF00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116304"/>
              </p:ext>
            </p:extLst>
          </p:nvPr>
        </p:nvGraphicFramePr>
        <p:xfrm>
          <a:off x="2276474" y="1028167"/>
          <a:ext cx="9699625" cy="5058872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261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80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70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33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2000" b="1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INDICATOR NAME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      BASELINE 2019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                                                                      2022 ACHIEVEMENTS 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</a:rPr>
                        <a:t> 2025 TARGETS</a:t>
                      </a:r>
                      <a:endParaRPr lang="en-US" sz="2000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baseline="0" dirty="0">
                          <a:solidFill>
                            <a:schemeClr val="tx1"/>
                          </a:solidFill>
                        </a:rPr>
                        <a:t>Number of operationalized newly established universities that were delinked from UNIMA;</a:t>
                      </a:r>
                      <a:endParaRPr lang="en-US" sz="2000" kern="12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rgbClr val="000000"/>
                          </a:solidFill>
                        </a:rPr>
                        <a:t>0</a:t>
                      </a:r>
                      <a:endParaRPr lang="en-US" sz="20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 (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VCs positions filled in all,  2 DVCs in place. Other senior positions yet to be filled) 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68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of Higher Education institutions aligned to the NQF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0% (However, MAQA bill is currently undergoing legal review; and NQF is under development led by DQAS targeting April, 2023)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</a:rPr>
                        <a:t>50%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18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Higher Education overarching Bill in place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HEOB is currently under legal review targeting April 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7655">
                <a:tc>
                  <a:txBody>
                    <a:bodyPr/>
                    <a:lstStyle/>
                    <a:p>
                      <a:endParaRPr lang="en-US" sz="2000" b="0" i="0" u="none" strike="noStrike" baseline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02434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CROSS-CUTTING ISSUES: ACHIEVEMENTS</a:t>
            </a: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2390774" y="933450"/>
            <a:ext cx="9626895" cy="5210176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ctr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Established online big data center through High Performance Computing (HPC) hosted at the National Data Center (NDC) managed by Malawi Research and Education Network;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National Inclusive Education Policy under development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model gender and anti-sexual harassment policy for Higher Education in Malawi was developed in June, 2021 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An HIV and AIDS Strategy for Higher Education Institutions was developed by NCHE in collaboration with NAC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A number public universities are in the process of establishing holding companies (</a:t>
            </a:r>
            <a:r>
              <a:rPr lang="en-US" sz="2000" dirty="0" err="1">
                <a:latin typeface="Century Gothic" panose="020B0502020202020204" pitchFamily="34" charset="0"/>
                <a:cs typeface="Times New Roman" panose="02020603050405020304" pitchFamily="18" charset="0"/>
              </a:rPr>
              <a:t>e.g</a:t>
            </a:r>
            <a:r>
              <a:rPr lang="en-US" sz="2000" dirty="0">
                <a:latin typeface="Century Gothic" panose="020B0502020202020204" pitchFamily="34" charset="0"/>
                <a:cs typeface="Times New Roman" panose="02020603050405020304" pitchFamily="18" charset="0"/>
              </a:rPr>
              <a:t> @MUBAS and LUANAR; while MUST has a vibrant Endowment Fund; MZUNI, a Trust Fund); As of 2020/230, self-generated resources were at an average of 30%.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0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MUST has consistently held Girls Science Camps for Secondary Schools</a:t>
            </a:r>
            <a:endParaRPr lang="en-US" sz="19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381933" y="933451"/>
            <a:ext cx="2008841" cy="5210176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ICT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Inclusive Edu.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HIV/AIDS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Resource Mobilization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GB" sz="21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Girls Camps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7702CCF-9414-A9AA-F46B-EE5E88BE8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8</a:t>
            </a:fld>
            <a:endParaRPr lang="en-MW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3107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>
            <a:extLst>
              <a:ext uri="{FF2B5EF4-FFF2-40B4-BE49-F238E27FC236}">
                <a16:creationId xmlns:a16="http://schemas.microsoft.com/office/drawing/2014/main" id="{18B4D855-9228-4A64-83E6-A15AD3A3A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625883"/>
            <a:ext cx="12192000" cy="232117"/>
          </a:xfrm>
          <a:ln>
            <a:solidFill>
              <a:srgbClr val="92D050"/>
            </a:solidFill>
          </a:ln>
        </p:spPr>
        <p:txBody>
          <a:bodyPr>
            <a:normAutofit fontScale="77500" lnSpcReduction="20000"/>
          </a:bodyPr>
          <a:lstStyle/>
          <a:p>
            <a:pPr algn="l"/>
            <a:r>
              <a:rPr lang="en-US" sz="1600" dirty="0">
                <a:solidFill>
                  <a:srgbClr val="800000"/>
                </a:solidFill>
              </a:rPr>
              <a:t>Ministry of Education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9D73DF-F081-4011-BB6F-9EBF3137B023}"/>
              </a:ext>
            </a:extLst>
          </p:cNvPr>
          <p:cNvGrpSpPr/>
          <p:nvPr/>
        </p:nvGrpSpPr>
        <p:grpSpPr>
          <a:xfrm>
            <a:off x="0" y="445"/>
            <a:ext cx="12191999" cy="786785"/>
            <a:chOff x="0" y="0"/>
            <a:chExt cx="12191999" cy="78678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C96CC69-F89E-48D4-A3F1-9800D23E42BC}"/>
                </a:ext>
              </a:extLst>
            </p:cNvPr>
            <p:cNvSpPr/>
            <p:nvPr/>
          </p:nvSpPr>
          <p:spPr>
            <a:xfrm>
              <a:off x="0" y="7724"/>
              <a:ext cx="12191999" cy="779061"/>
            </a:xfrm>
            <a:prstGeom prst="rect">
              <a:avLst/>
            </a:prstGeom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Picture 2" descr="Coat of arms of Malawi - Wikipedia">
              <a:extLst>
                <a:ext uri="{FF2B5EF4-FFF2-40B4-BE49-F238E27FC236}">
                  <a16:creationId xmlns:a16="http://schemas.microsoft.com/office/drawing/2014/main" id="{EABC8931-2FF1-455C-A735-1269AB2977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763869" cy="786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327A186E-5B91-4A0E-841E-6BC26B113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84981" y="40983"/>
              <a:ext cx="1007017" cy="671554"/>
            </a:xfrm>
            <a:prstGeom prst="rect">
              <a:avLst/>
            </a:prstGeom>
          </p:spPr>
        </p:pic>
      </p:grpSp>
      <p:sp>
        <p:nvSpPr>
          <p:cNvPr id="10" name="Title 1">
            <a:extLst>
              <a:ext uri="{FF2B5EF4-FFF2-40B4-BE49-F238E27FC236}">
                <a16:creationId xmlns:a16="http://schemas.microsoft.com/office/drawing/2014/main" id="{6D0059EA-0CE0-421A-B502-522B8851D6CC}"/>
              </a:ext>
            </a:extLst>
          </p:cNvPr>
          <p:cNvSpPr txBox="1">
            <a:spLocks/>
          </p:cNvSpPr>
          <p:nvPr/>
        </p:nvSpPr>
        <p:spPr>
          <a:xfrm>
            <a:off x="763869" y="210860"/>
            <a:ext cx="10275838" cy="502122"/>
          </a:xfrm>
          <a:prstGeom prst="rect">
            <a:avLst/>
          </a:prstGeom>
          <a:solidFill>
            <a:srgbClr val="00B050"/>
          </a:solidFill>
          <a:ln w="6350">
            <a:solidFill>
              <a:schemeClr val="accent4">
                <a:lumMod val="50000"/>
              </a:schemeClr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>
                <a:solidFill>
                  <a:schemeClr val="bg1"/>
                </a:solidFill>
                <a:latin typeface="Century Gothic" panose="020B0502020202020204" pitchFamily="34" charset="0"/>
              </a:rPr>
              <a:t>TOWARDS ACHIEVEMENT OF NESIP AND MIP-1 TARGETS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2" name="Google Shape;255;p3">
            <a:extLst>
              <a:ext uri="{FF2B5EF4-FFF2-40B4-BE49-F238E27FC236}">
                <a16:creationId xmlns:a16="http://schemas.microsoft.com/office/drawing/2014/main" id="{351C73CD-8C13-4CFE-80BC-E5F3B9FFF223}"/>
              </a:ext>
            </a:extLst>
          </p:cNvPr>
          <p:cNvSpPr txBox="1">
            <a:spLocks/>
          </p:cNvSpPr>
          <p:nvPr/>
        </p:nvSpPr>
        <p:spPr>
          <a:xfrm>
            <a:off x="2447924" y="948221"/>
            <a:ext cx="9648825" cy="5584703"/>
          </a:xfrm>
          <a:prstGeom prst="rect">
            <a:avLst/>
          </a:prstGeom>
          <a:noFill/>
          <a:ln w="254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sx="102000" sy="102000" algn="ctr" rotWithShape="0">
              <a:srgbClr val="000000">
                <a:alpha val="40000"/>
              </a:srgbClr>
            </a:outerShdw>
          </a:effectLst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buSzPts val="1920"/>
            </a:pPr>
            <a:endParaRPr lang="en-US" sz="2600" b="1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ts val="1080"/>
              </a:spcBef>
              <a:spcAft>
                <a:spcPts val="1200"/>
              </a:spcAft>
              <a:buSzPts val="1920"/>
              <a:buFont typeface="Noto Sans Symbols"/>
              <a:buChar char="❑"/>
            </a:pPr>
            <a:endParaRPr lang="en-MW" sz="2600" dirty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Google Shape;256;p3">
            <a:extLst>
              <a:ext uri="{FF2B5EF4-FFF2-40B4-BE49-F238E27FC236}">
                <a16:creationId xmlns:a16="http://schemas.microsoft.com/office/drawing/2014/main" id="{9523D995-88A2-47AF-9389-728498C4AC90}"/>
              </a:ext>
            </a:extLst>
          </p:cNvPr>
          <p:cNvSpPr txBox="1">
            <a:spLocks/>
          </p:cNvSpPr>
          <p:nvPr/>
        </p:nvSpPr>
        <p:spPr>
          <a:xfrm>
            <a:off x="381933" y="933450"/>
            <a:ext cx="2065989" cy="5599475"/>
          </a:xfrm>
          <a:prstGeom prst="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Achieved?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Achieved?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81962C-3281-A4F0-55D3-10C027BF8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6BA27-FE8F-41F6-939B-770843DB13FB}" type="slidenum">
              <a:rPr lang="en-MW" smtClean="0"/>
              <a:t>9</a:t>
            </a:fld>
            <a:endParaRPr lang="en-MW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465D9DB-CDB9-E5E7-D434-FA0B9E57EE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197010"/>
              </p:ext>
            </p:extLst>
          </p:nvPr>
        </p:nvGraphicFramePr>
        <p:xfrm>
          <a:off x="2447923" y="907965"/>
          <a:ext cx="9648825" cy="5508099"/>
        </p:xfrm>
        <a:graphic>
          <a:graphicData uri="http://schemas.openxmlformats.org/drawingml/2006/table">
            <a:tbl>
              <a:tblPr firstRow="1" firstCol="1" bandRow="1"/>
              <a:tblGrid>
                <a:gridCol w="3238502">
                  <a:extLst>
                    <a:ext uri="{9D8B030D-6E8A-4147-A177-3AD203B41FA5}">
                      <a16:colId xmlns:a16="http://schemas.microsoft.com/office/drawing/2014/main" val="30930930"/>
                    </a:ext>
                  </a:extLst>
                </a:gridCol>
                <a:gridCol w="6410323">
                  <a:extLst>
                    <a:ext uri="{9D8B030D-6E8A-4147-A177-3AD203B41FA5}">
                      <a16:colId xmlns:a16="http://schemas.microsoft.com/office/drawing/2014/main" val="3453009471"/>
                    </a:ext>
                  </a:extLst>
                </a:gridCol>
              </a:tblGrid>
              <a:tr h="3085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b="1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Outcome/Issue</a:t>
                      </a:r>
                      <a:endParaRPr lang="en-MW" sz="2100" dirty="0">
                        <a:effectLst/>
                        <a:latin typeface="Centuary Gothic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b="1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Status/Comment</a:t>
                      </a:r>
                      <a:endParaRPr lang="en-MW" sz="2100" dirty="0">
                        <a:effectLst/>
                        <a:latin typeface="Centuary Gothic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1348491"/>
                  </a:ext>
                </a:extLst>
              </a:tr>
              <a:tr h="16956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>
                          <a:latin typeface="Centuary Gothic"/>
                        </a:rPr>
                        <a:t>Increased 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Centuary Gothic"/>
                          <a:ea typeface="Calibri"/>
                        </a:rPr>
                        <a:t> University Enrolment (public and private)</a:t>
                      </a: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b="1" dirty="0">
                          <a:latin typeface="Centuary Gothic"/>
                        </a:rPr>
                        <a:t>Target surpassed, </a:t>
                      </a:r>
                      <a:r>
                        <a:rPr lang="en-US" sz="2100" b="0" dirty="0">
                          <a:latin typeface="Centuary Gothic"/>
                        </a:rPr>
                        <a:t>thanks to:</a:t>
                      </a:r>
                      <a:endParaRPr lang="en-US" sz="2100" b="1" dirty="0">
                        <a:latin typeface="Centuary Gothic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i="1" dirty="0">
                          <a:latin typeface="Centuary Gothic"/>
                        </a:rPr>
                        <a:t>Provision of loans and scholarships to needy, vulnerable and deserving students; expansion and introduction of </a:t>
                      </a:r>
                      <a:r>
                        <a:rPr lang="en-US" sz="2100" i="1" dirty="0" err="1">
                          <a:latin typeface="Centuary Gothic"/>
                        </a:rPr>
                        <a:t>ODeL</a:t>
                      </a:r>
                      <a:r>
                        <a:rPr lang="en-US" sz="2100" i="1" dirty="0">
                          <a:latin typeface="Centuary Gothic"/>
                        </a:rPr>
                        <a:t> </a:t>
                      </a:r>
                      <a:r>
                        <a:rPr lang="en-US" sz="2100" i="1" dirty="0" err="1">
                          <a:latin typeface="Centuary Gothic"/>
                        </a:rPr>
                        <a:t>programmes</a:t>
                      </a:r>
                      <a:r>
                        <a:rPr lang="en-US" sz="2100" i="1" dirty="0">
                          <a:latin typeface="Centuary Gothic"/>
                        </a:rPr>
                        <a:t> in universities expansion of infrastructure; and increased private sector participation</a:t>
                      </a:r>
                      <a:r>
                        <a:rPr lang="en-US" sz="2100" dirty="0">
                          <a:latin typeface="Centuary Gothic"/>
                        </a:rPr>
                        <a:t>. </a:t>
                      </a:r>
                      <a:endParaRPr lang="en-MW" sz="2100" dirty="0">
                        <a:effectLst/>
                        <a:latin typeface="Centuary Gothic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A8D08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004424"/>
                  </a:ext>
                </a:extLst>
              </a:tr>
              <a:tr h="631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kern="1200" dirty="0">
                          <a:solidFill>
                            <a:srgbClr val="000000"/>
                          </a:solidFill>
                          <a:latin typeface="Centuary Gothic"/>
                          <a:ea typeface="+mn-ea"/>
                          <a:cs typeface="+mn-cs"/>
                        </a:rPr>
                        <a:t>Gender Parity </a:t>
                      </a: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b="1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 course</a:t>
                      </a:r>
                      <a:r>
                        <a:rPr lang="en-US" sz="2100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though training at 0.63 vs for 2022  target of 0.7 </a:t>
                      </a:r>
                      <a:endParaRPr lang="en-MW" sz="2100" dirty="0">
                        <a:effectLst/>
                        <a:latin typeface="Centuary Gothic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581087"/>
                  </a:ext>
                </a:extLst>
              </a:tr>
              <a:tr h="631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kern="1200" dirty="0">
                          <a:solidFill>
                            <a:srgbClr val="000000"/>
                          </a:solidFill>
                          <a:latin typeface="Centuary Gothic"/>
                          <a:ea typeface="+mn-ea"/>
                          <a:cs typeface="+mn-cs"/>
                        </a:rPr>
                        <a:t>Total number of student offered loans </a:t>
                      </a:r>
                      <a:endParaRPr lang="en-MW" sz="2100" kern="1200" dirty="0">
                        <a:solidFill>
                          <a:srgbClr val="000000"/>
                        </a:solidFill>
                        <a:latin typeface="Centuary Gothic"/>
                        <a:ea typeface="+mn-ea"/>
                        <a:cs typeface="+mn-cs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b="1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 surpassed </a:t>
                      </a:r>
                      <a:r>
                        <a:rPr lang="en-US" sz="2100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due to Government commitment to increased funding for loans </a:t>
                      </a:r>
                      <a:endParaRPr lang="en-MW" sz="2100" dirty="0">
                        <a:effectLst/>
                        <a:latin typeface="Centuary Gothic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8146179"/>
                  </a:ext>
                </a:extLst>
              </a:tr>
              <a:tr h="6313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kern="1200" dirty="0">
                          <a:solidFill>
                            <a:srgbClr val="000000"/>
                          </a:solidFill>
                          <a:latin typeface="Centuary Gothic"/>
                          <a:ea typeface="+mn-ea"/>
                          <a:cs typeface="+mn-cs"/>
                        </a:rPr>
                        <a:t>Alignment of HEIs to NQF</a:t>
                      </a:r>
                      <a:endParaRPr lang="en-MW" sz="2100" kern="1200" dirty="0">
                        <a:solidFill>
                          <a:srgbClr val="000000"/>
                        </a:solidFill>
                        <a:latin typeface="Centuary Gothic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b="1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Behind Schedule. </a:t>
                      </a:r>
                      <a:r>
                        <a:rPr lang="en-US" sz="2100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Delays in finalization of NQF means that HEIs cannot yet be aligned. Target is April 2023. </a:t>
                      </a:r>
                      <a:endParaRPr lang="en-MW" sz="2100" dirty="0">
                        <a:effectLst/>
                        <a:latin typeface="Centuary Gothic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8878745"/>
                  </a:ext>
                </a:extLst>
              </a:tr>
              <a:tr h="9541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100" dirty="0">
                          <a:solidFill>
                            <a:srgbClr val="000000"/>
                          </a:solidFill>
                          <a:latin typeface="Centuary Gothic"/>
                          <a:ea typeface="Calibri"/>
                        </a:rPr>
                        <a:t>Finalization of Higher Education overarching Bill</a:t>
                      </a: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100" b="1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Behind Schedule. </a:t>
                      </a:r>
                      <a:r>
                        <a:rPr lang="en-US" sz="2100" dirty="0">
                          <a:effectLst/>
                          <a:latin typeface="Centuary Gothic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Funding had been an issue but now funded  from 2022/2023 FY under SAVE project. Target is April 2023. </a:t>
                      </a:r>
                      <a:endParaRPr lang="en-MW" sz="2100" dirty="0">
                        <a:effectLst/>
                        <a:latin typeface="Centuary Gothic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8339345"/>
                  </a:ext>
                </a:extLst>
              </a:tr>
              <a:tr h="3607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W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64" marR="55164" marT="0" marB="0">
                    <a:lnL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5E0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99992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8370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936"/>
    </mc:Choice>
    <mc:Fallback xmlns="">
      <p:transition spd="slow" advTm="7793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6.1|3.8|6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42376</TotalTime>
  <Words>1300</Words>
  <Application>Microsoft Office PowerPoint</Application>
  <PresentationFormat>Widescreen</PresentationFormat>
  <Paragraphs>245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 </vt:lpstr>
      <vt:lpstr>Calibri Light</vt:lpstr>
      <vt:lpstr>Centuary Gothic</vt:lpstr>
      <vt:lpstr>Century Gothic</vt:lpstr>
      <vt:lpstr>Franklin Gothic Medium</vt:lpstr>
      <vt:lpstr>Noto Sans Symbols</vt:lpstr>
      <vt:lpstr>Times New Roman</vt:lpstr>
      <vt:lpstr>Wingdings</vt:lpstr>
      <vt:lpstr>Office Theme</vt:lpstr>
      <vt:lpstr>HIGHER EDUCATION SUB-SECTOR 2021/22 PERFORMANCE REPORT  Access, Equity, Quality, Relevance, Governance and Management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Joshua VALETA</dc:creator>
  <cp:lastModifiedBy>eneya.l eneya.l</cp:lastModifiedBy>
  <cp:revision>338</cp:revision>
  <dcterms:created xsi:type="dcterms:W3CDTF">2021-09-02T17:47:14Z</dcterms:created>
  <dcterms:modified xsi:type="dcterms:W3CDTF">2022-11-09T12:51:52Z</dcterms:modified>
</cp:coreProperties>
</file>