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98" r:id="rId4"/>
    <p:sldId id="257" r:id="rId5"/>
    <p:sldId id="258" r:id="rId6"/>
    <p:sldId id="259" r:id="rId7"/>
    <p:sldId id="261" r:id="rId8"/>
    <p:sldId id="260" r:id="rId9"/>
    <p:sldId id="262" r:id="rId10"/>
    <p:sldId id="263" r:id="rId11"/>
    <p:sldId id="264" r:id="rId12"/>
    <p:sldId id="265" r:id="rId13"/>
    <p:sldId id="266" r:id="rId14"/>
    <p:sldId id="270" r:id="rId15"/>
    <p:sldId id="271" r:id="rId16"/>
    <p:sldId id="272" r:id="rId17"/>
    <p:sldId id="268" r:id="rId18"/>
    <p:sldId id="269" r:id="rId19"/>
    <p:sldId id="273" r:id="rId20"/>
    <p:sldId id="274" r:id="rId21"/>
    <p:sldId id="275" r:id="rId22"/>
    <p:sldId id="276" r:id="rId23"/>
    <p:sldId id="295" r:id="rId24"/>
    <p:sldId id="277" r:id="rId25"/>
    <p:sldId id="278" r:id="rId26"/>
    <p:sldId id="284" r:id="rId27"/>
    <p:sldId id="285" r:id="rId28"/>
    <p:sldId id="286" r:id="rId29"/>
    <p:sldId id="287" r:id="rId30"/>
    <p:sldId id="288" r:id="rId31"/>
    <p:sldId id="289" r:id="rId32"/>
    <p:sldId id="290" r:id="rId33"/>
    <p:sldId id="291" r:id="rId34"/>
    <p:sldId id="292" r:id="rId35"/>
    <p:sldId id="293" r:id="rId36"/>
    <p:sldId id="294" r:id="rId37"/>
    <p:sldId id="300" r:id="rId38"/>
    <p:sldId id="29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p:cViewPr varScale="1">
        <p:scale>
          <a:sx n="84" d="100"/>
          <a:sy n="84" d="100"/>
        </p:scale>
        <p:origin x="60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Enrolment by Standard and Gender</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587468233137528"/>
          <c:y val="0.14287462965538103"/>
          <c:w val="0.85761329833770783"/>
          <c:h val="0.61498432487605714"/>
        </c:manualLayout>
      </c:layout>
      <c:lineChart>
        <c:grouping val="standard"/>
        <c:varyColors val="0"/>
        <c:ser>
          <c:idx val="0"/>
          <c:order val="0"/>
          <c:tx>
            <c:strRef>
              <c:f>Sheet1!$E$13</c:f>
              <c:strCache>
                <c:ptCount val="1"/>
                <c:pt idx="0">
                  <c:v>Boys</c:v>
                </c:pt>
              </c:strCache>
            </c:strRef>
          </c:tx>
          <c:spPr>
            <a:ln w="28575" cap="rnd">
              <a:solidFill>
                <a:schemeClr val="accent1"/>
              </a:solidFill>
              <a:round/>
            </a:ln>
            <a:effectLst/>
          </c:spPr>
          <c:marker>
            <c:symbol val="none"/>
          </c:marker>
          <c:cat>
            <c:strRef>
              <c:f>Sheet1!$D$14:$D$22</c:f>
              <c:strCache>
                <c:ptCount val="9"/>
                <c:pt idx="0">
                  <c:v>Std1</c:v>
                </c:pt>
                <c:pt idx="1">
                  <c:v>Std2</c:v>
                </c:pt>
                <c:pt idx="2">
                  <c:v>Std3</c:v>
                </c:pt>
                <c:pt idx="3">
                  <c:v>Std4</c:v>
                </c:pt>
                <c:pt idx="4">
                  <c:v>Sdt5</c:v>
                </c:pt>
                <c:pt idx="5">
                  <c:v>Std6</c:v>
                </c:pt>
                <c:pt idx="6">
                  <c:v>Std7</c:v>
                </c:pt>
                <c:pt idx="7">
                  <c:v>Std8</c:v>
                </c:pt>
                <c:pt idx="8">
                  <c:v>Total</c:v>
                </c:pt>
              </c:strCache>
            </c:strRef>
          </c:cat>
          <c:val>
            <c:numRef>
              <c:f>Sheet1!$E$14:$E$22</c:f>
              <c:numCache>
                <c:formatCode>#,##0</c:formatCode>
                <c:ptCount val="9"/>
                <c:pt idx="0">
                  <c:v>483771</c:v>
                </c:pt>
                <c:pt idx="1">
                  <c:v>401318</c:v>
                </c:pt>
                <c:pt idx="2">
                  <c:v>399764</c:v>
                </c:pt>
                <c:pt idx="3">
                  <c:v>313579</c:v>
                </c:pt>
                <c:pt idx="4">
                  <c:v>290364</c:v>
                </c:pt>
                <c:pt idx="5">
                  <c:v>215971</c:v>
                </c:pt>
                <c:pt idx="6">
                  <c:v>177867</c:v>
                </c:pt>
                <c:pt idx="7">
                  <c:v>135742</c:v>
                </c:pt>
                <c:pt idx="8">
                  <c:v>2418376</c:v>
                </c:pt>
              </c:numCache>
            </c:numRef>
          </c:val>
          <c:smooth val="0"/>
          <c:extLst>
            <c:ext xmlns:c16="http://schemas.microsoft.com/office/drawing/2014/chart" uri="{C3380CC4-5D6E-409C-BE32-E72D297353CC}">
              <c16:uniqueId val="{00000000-CC88-43EB-884E-9F1F97117400}"/>
            </c:ext>
          </c:extLst>
        </c:ser>
        <c:ser>
          <c:idx val="1"/>
          <c:order val="1"/>
          <c:tx>
            <c:strRef>
              <c:f>Sheet1!$F$13</c:f>
              <c:strCache>
                <c:ptCount val="1"/>
                <c:pt idx="0">
                  <c:v>Girls</c:v>
                </c:pt>
              </c:strCache>
            </c:strRef>
          </c:tx>
          <c:spPr>
            <a:ln w="28575" cap="rnd">
              <a:solidFill>
                <a:schemeClr val="accent2"/>
              </a:solidFill>
              <a:round/>
            </a:ln>
            <a:effectLst/>
          </c:spPr>
          <c:marker>
            <c:symbol val="none"/>
          </c:marker>
          <c:cat>
            <c:strRef>
              <c:f>Sheet1!$D$14:$D$22</c:f>
              <c:strCache>
                <c:ptCount val="9"/>
                <c:pt idx="0">
                  <c:v>Std1</c:v>
                </c:pt>
                <c:pt idx="1">
                  <c:v>Std2</c:v>
                </c:pt>
                <c:pt idx="2">
                  <c:v>Std3</c:v>
                </c:pt>
                <c:pt idx="3">
                  <c:v>Std4</c:v>
                </c:pt>
                <c:pt idx="4">
                  <c:v>Sdt5</c:v>
                </c:pt>
                <c:pt idx="5">
                  <c:v>Std6</c:v>
                </c:pt>
                <c:pt idx="6">
                  <c:v>Std7</c:v>
                </c:pt>
                <c:pt idx="7">
                  <c:v>Std8</c:v>
                </c:pt>
                <c:pt idx="8">
                  <c:v>Total</c:v>
                </c:pt>
              </c:strCache>
            </c:strRef>
          </c:cat>
          <c:val>
            <c:numRef>
              <c:f>Sheet1!$F$14:$F$22</c:f>
              <c:numCache>
                <c:formatCode>General</c:formatCode>
                <c:ptCount val="9"/>
                <c:pt idx="0">
                  <c:v>481867</c:v>
                </c:pt>
                <c:pt idx="1">
                  <c:v>407405</c:v>
                </c:pt>
                <c:pt idx="2">
                  <c:v>404774</c:v>
                </c:pt>
                <c:pt idx="3">
                  <c:v>328086</c:v>
                </c:pt>
                <c:pt idx="4">
                  <c:v>316947</c:v>
                </c:pt>
                <c:pt idx="5">
                  <c:v>243889</c:v>
                </c:pt>
                <c:pt idx="6">
                  <c:v>203962</c:v>
                </c:pt>
                <c:pt idx="7">
                  <c:v>138327</c:v>
                </c:pt>
                <c:pt idx="8">
                  <c:v>2525257</c:v>
                </c:pt>
              </c:numCache>
            </c:numRef>
          </c:val>
          <c:smooth val="0"/>
          <c:extLst>
            <c:ext xmlns:c16="http://schemas.microsoft.com/office/drawing/2014/chart" uri="{C3380CC4-5D6E-409C-BE32-E72D297353CC}">
              <c16:uniqueId val="{00000001-CC88-43EB-884E-9F1F97117400}"/>
            </c:ext>
          </c:extLst>
        </c:ser>
        <c:ser>
          <c:idx val="2"/>
          <c:order val="2"/>
          <c:tx>
            <c:strRef>
              <c:f>Sheet1!$G$13</c:f>
              <c:strCache>
                <c:ptCount val="1"/>
                <c:pt idx="0">
                  <c:v>Total</c:v>
                </c:pt>
              </c:strCache>
            </c:strRef>
          </c:tx>
          <c:spPr>
            <a:ln w="28575" cap="rnd">
              <a:solidFill>
                <a:schemeClr val="accent3"/>
              </a:solidFill>
              <a:round/>
            </a:ln>
            <a:effectLst/>
          </c:spPr>
          <c:marker>
            <c:symbol val="none"/>
          </c:marker>
          <c:cat>
            <c:strRef>
              <c:f>Sheet1!$D$14:$D$22</c:f>
              <c:strCache>
                <c:ptCount val="9"/>
                <c:pt idx="0">
                  <c:v>Std1</c:v>
                </c:pt>
                <c:pt idx="1">
                  <c:v>Std2</c:v>
                </c:pt>
                <c:pt idx="2">
                  <c:v>Std3</c:v>
                </c:pt>
                <c:pt idx="3">
                  <c:v>Std4</c:v>
                </c:pt>
                <c:pt idx="4">
                  <c:v>Sdt5</c:v>
                </c:pt>
                <c:pt idx="5">
                  <c:v>Std6</c:v>
                </c:pt>
                <c:pt idx="6">
                  <c:v>Std7</c:v>
                </c:pt>
                <c:pt idx="7">
                  <c:v>Std8</c:v>
                </c:pt>
                <c:pt idx="8">
                  <c:v>Total</c:v>
                </c:pt>
              </c:strCache>
            </c:strRef>
          </c:cat>
          <c:val>
            <c:numRef>
              <c:f>Sheet1!$G$14:$G$22</c:f>
              <c:numCache>
                <c:formatCode>General</c:formatCode>
                <c:ptCount val="9"/>
                <c:pt idx="0">
                  <c:v>965638</c:v>
                </c:pt>
                <c:pt idx="1">
                  <c:v>808723</c:v>
                </c:pt>
                <c:pt idx="2">
                  <c:v>804538</c:v>
                </c:pt>
                <c:pt idx="3">
                  <c:v>641665</c:v>
                </c:pt>
                <c:pt idx="4">
                  <c:v>607311</c:v>
                </c:pt>
                <c:pt idx="5">
                  <c:v>459860</c:v>
                </c:pt>
                <c:pt idx="6">
                  <c:v>381829</c:v>
                </c:pt>
                <c:pt idx="7">
                  <c:v>274069</c:v>
                </c:pt>
                <c:pt idx="8">
                  <c:v>4943633</c:v>
                </c:pt>
              </c:numCache>
            </c:numRef>
          </c:val>
          <c:smooth val="0"/>
          <c:extLst>
            <c:ext xmlns:c16="http://schemas.microsoft.com/office/drawing/2014/chart" uri="{C3380CC4-5D6E-409C-BE32-E72D297353CC}">
              <c16:uniqueId val="{00000002-CC88-43EB-884E-9F1F97117400}"/>
            </c:ext>
          </c:extLst>
        </c:ser>
        <c:dLbls>
          <c:showLegendKey val="0"/>
          <c:showVal val="0"/>
          <c:showCatName val="0"/>
          <c:showSerName val="0"/>
          <c:showPercent val="0"/>
          <c:showBubbleSize val="0"/>
        </c:dLbls>
        <c:smooth val="0"/>
        <c:axId val="204390928"/>
        <c:axId val="204392176"/>
      </c:lineChart>
      <c:catAx>
        <c:axId val="204390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4392176"/>
        <c:crosses val="autoZero"/>
        <c:auto val="1"/>
        <c:lblAlgn val="ctr"/>
        <c:lblOffset val="100"/>
        <c:noMultiLvlLbl val="0"/>
      </c:catAx>
      <c:valAx>
        <c:axId val="2043921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43909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E4C6A-D11B-AAE8-BBD5-F13F151058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85CB6A-40A7-B7F8-C7D6-F52B02634D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D86065-829B-8D42-06A1-BE8BFBCE2E5B}"/>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5" name="Footer Placeholder 4">
            <a:extLst>
              <a:ext uri="{FF2B5EF4-FFF2-40B4-BE49-F238E27FC236}">
                <a16:creationId xmlns:a16="http://schemas.microsoft.com/office/drawing/2014/main" id="{88D5AC22-CD9A-47E1-F00C-B9A6ED5C4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91A475-664E-EA2D-CF56-10688933012C}"/>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1284409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6B360-F8BE-C549-5D0C-E1156A2C07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93A6F2-6FDC-8910-F4DC-EBBF33FF05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D783B-A79E-E3A6-D7A2-AFFC130CBCD7}"/>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5" name="Footer Placeholder 4">
            <a:extLst>
              <a:ext uri="{FF2B5EF4-FFF2-40B4-BE49-F238E27FC236}">
                <a16:creationId xmlns:a16="http://schemas.microsoft.com/office/drawing/2014/main" id="{D07A402F-F679-A572-D588-23E2879FBE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36763-B5B7-C592-753B-86A7C1814D56}"/>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190461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3169FD-CD4C-1042-0193-4198663C09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9A23D7-7A2B-8ADF-4B8F-71AFA6C08C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C5CF7-B2AD-853E-63A2-255FD73CFF33}"/>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5" name="Footer Placeholder 4">
            <a:extLst>
              <a:ext uri="{FF2B5EF4-FFF2-40B4-BE49-F238E27FC236}">
                <a16:creationId xmlns:a16="http://schemas.microsoft.com/office/drawing/2014/main" id="{25B445C2-710E-C87B-BCB5-05C3AF619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64347-55EF-1DD2-5E82-A6B49906C54E}"/>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352005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4893B-14F4-01B5-4297-69F1B194E4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432A3F-5F9A-E7E9-E716-BE09DA0550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22CD55-2721-BDCF-1B6E-A846163C8545}"/>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5" name="Footer Placeholder 4">
            <a:extLst>
              <a:ext uri="{FF2B5EF4-FFF2-40B4-BE49-F238E27FC236}">
                <a16:creationId xmlns:a16="http://schemas.microsoft.com/office/drawing/2014/main" id="{9CE86050-4825-51D1-C791-917A19F610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0BE4C-6888-4D11-2542-B1BBA4642FE7}"/>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4030466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23BD-7AB4-FE65-C208-F54442505C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44EDC6-9E7C-4CAE-FC83-85CE790C67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A77B3B-A25D-E85A-6C99-42A74044C866}"/>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5" name="Footer Placeholder 4">
            <a:extLst>
              <a:ext uri="{FF2B5EF4-FFF2-40B4-BE49-F238E27FC236}">
                <a16:creationId xmlns:a16="http://schemas.microsoft.com/office/drawing/2014/main" id="{3AAE4187-6298-EB9E-17D3-A4C396902C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31E2E5-7CEE-3406-C676-4CF7D0A99630}"/>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177528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367D9-58E9-46DD-727D-770DDF4D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99D9EF-0951-2E1A-98D3-246BF8B378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0BC356-A739-650A-C992-317F786A05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3B8483-0762-C5DA-CDC7-BFE41EDC2BA0}"/>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6" name="Footer Placeholder 5">
            <a:extLst>
              <a:ext uri="{FF2B5EF4-FFF2-40B4-BE49-F238E27FC236}">
                <a16:creationId xmlns:a16="http://schemas.microsoft.com/office/drawing/2014/main" id="{C99E4279-C802-6627-4D04-7EDE3F8B97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3E48B7-69F0-EA01-4002-FBBEB967B78B}"/>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3629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870C-0C46-FE5E-4364-7966B5EC9C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BBB285-8547-B9A3-CB6A-2DB19C6C4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421B42-A04C-1DF4-35E3-E52B217B2D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7D7113-DDAC-3AE7-15D9-BDC700FD1A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208CD9-A2EC-7982-94FE-3D0A4FD675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8FD861-6942-8CDB-B016-A9596331E539}"/>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8" name="Footer Placeholder 7">
            <a:extLst>
              <a:ext uri="{FF2B5EF4-FFF2-40B4-BE49-F238E27FC236}">
                <a16:creationId xmlns:a16="http://schemas.microsoft.com/office/drawing/2014/main" id="{97E2C649-CF8A-7D36-11A1-EA334BC249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428EFC-25C2-D0AA-4F28-E190B2B20729}"/>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2214682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884E0-D735-09F8-2074-5D631B5DCC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BDE1E2-3AF3-DF88-BDDC-92C272C5D43F}"/>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4" name="Footer Placeholder 3">
            <a:extLst>
              <a:ext uri="{FF2B5EF4-FFF2-40B4-BE49-F238E27FC236}">
                <a16:creationId xmlns:a16="http://schemas.microsoft.com/office/drawing/2014/main" id="{6754A58B-0BC5-3390-0B26-97949D4744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E4FE8F-A11D-6D72-6884-A3820FED1CEB}"/>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1671258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EB148A-CED6-7225-B2F3-BA7BFCD567BF}"/>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3" name="Footer Placeholder 2">
            <a:extLst>
              <a:ext uri="{FF2B5EF4-FFF2-40B4-BE49-F238E27FC236}">
                <a16:creationId xmlns:a16="http://schemas.microsoft.com/office/drawing/2014/main" id="{10FC5666-5AF8-BA5E-B5B2-08A5B79028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2B344B-503D-01CD-77B6-18BF93740A32}"/>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364490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D4B6C-E94E-28EA-85FE-E721CBFCEA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B1B057-FD72-D1B5-B6DC-FFEE66EBBF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8C0701-9457-3811-960A-13FADF700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BEBDB9-891C-2E80-57EA-C0AA00F19DF1}"/>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6" name="Footer Placeholder 5">
            <a:extLst>
              <a:ext uri="{FF2B5EF4-FFF2-40B4-BE49-F238E27FC236}">
                <a16:creationId xmlns:a16="http://schemas.microsoft.com/office/drawing/2014/main" id="{741A4E8F-791D-634C-5E54-9940E3552B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96B7BB-21A2-8B13-126A-1B55588EBB7D}"/>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194600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C0CB-E2E2-D44C-1C2B-DD38C4C92E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977D56-363E-81A9-214A-355D47B5D9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52196F-7503-9FE7-24D6-D90621E8E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EAE142-1BFF-CC46-2328-2C3FE70C9C95}"/>
              </a:ext>
            </a:extLst>
          </p:cNvPr>
          <p:cNvSpPr>
            <a:spLocks noGrp="1"/>
          </p:cNvSpPr>
          <p:nvPr>
            <p:ph type="dt" sz="half" idx="10"/>
          </p:nvPr>
        </p:nvSpPr>
        <p:spPr/>
        <p:txBody>
          <a:bodyPr/>
          <a:lstStyle/>
          <a:p>
            <a:fld id="{57292243-7CA8-4F7E-A7BC-97089B1881D2}" type="datetimeFigureOut">
              <a:rPr lang="en-US" smtClean="0"/>
              <a:t>11/9/2022</a:t>
            </a:fld>
            <a:endParaRPr lang="en-US"/>
          </a:p>
        </p:txBody>
      </p:sp>
      <p:sp>
        <p:nvSpPr>
          <p:cNvPr id="6" name="Footer Placeholder 5">
            <a:extLst>
              <a:ext uri="{FF2B5EF4-FFF2-40B4-BE49-F238E27FC236}">
                <a16:creationId xmlns:a16="http://schemas.microsoft.com/office/drawing/2014/main" id="{D52EEC07-EBF3-0DF7-D3D2-3A9473857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65AAA5-7E66-5F2A-6E0C-076AA40F99DF}"/>
              </a:ext>
            </a:extLst>
          </p:cNvPr>
          <p:cNvSpPr>
            <a:spLocks noGrp="1"/>
          </p:cNvSpPr>
          <p:nvPr>
            <p:ph type="sldNum" sz="quarter" idx="12"/>
          </p:nvPr>
        </p:nvSpPr>
        <p:spPr/>
        <p:txBody>
          <a:bodyPr/>
          <a:lstStyle/>
          <a:p>
            <a:fld id="{BBB2C6E3-D22B-45A6-9198-B9BDD6C3F846}" type="slidenum">
              <a:rPr lang="en-US" smtClean="0"/>
              <a:t>‹#›</a:t>
            </a:fld>
            <a:endParaRPr lang="en-US"/>
          </a:p>
        </p:txBody>
      </p:sp>
    </p:spTree>
    <p:extLst>
      <p:ext uri="{BB962C8B-B14F-4D97-AF65-F5344CB8AC3E}">
        <p14:creationId xmlns:p14="http://schemas.microsoft.com/office/powerpoint/2010/main" val="3791894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3B7EEC-A44C-DA92-DC46-54CC4676D2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AEE8FD-696F-4B8D-035D-4AB92653B6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E1074-AE63-5F7A-E739-116086A053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92243-7CA8-4F7E-A7BC-97089B1881D2}" type="datetimeFigureOut">
              <a:rPr lang="en-US" smtClean="0"/>
              <a:t>11/9/2022</a:t>
            </a:fld>
            <a:endParaRPr lang="en-US"/>
          </a:p>
        </p:txBody>
      </p:sp>
      <p:sp>
        <p:nvSpPr>
          <p:cNvPr id="5" name="Footer Placeholder 4">
            <a:extLst>
              <a:ext uri="{FF2B5EF4-FFF2-40B4-BE49-F238E27FC236}">
                <a16:creationId xmlns:a16="http://schemas.microsoft.com/office/drawing/2014/main" id="{C90C5BB7-BF00-F245-149F-8E80A7A531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173390-8BF2-F3C1-AF69-41061B56A6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B2C6E3-D22B-45A6-9198-B9BDD6C3F846}" type="slidenum">
              <a:rPr lang="en-US" smtClean="0"/>
              <a:t>‹#›</a:t>
            </a:fld>
            <a:endParaRPr lang="en-US"/>
          </a:p>
        </p:txBody>
      </p:sp>
    </p:spTree>
    <p:extLst>
      <p:ext uri="{BB962C8B-B14F-4D97-AF65-F5344CB8AC3E}">
        <p14:creationId xmlns:p14="http://schemas.microsoft.com/office/powerpoint/2010/main" val="3861085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4257A-3121-50CB-11C3-D003DBA5F1AC}"/>
              </a:ext>
            </a:extLst>
          </p:cNvPr>
          <p:cNvSpPr>
            <a:spLocks noGrp="1"/>
          </p:cNvSpPr>
          <p:nvPr>
            <p:ph type="ctrTitle"/>
          </p:nvPr>
        </p:nvSpPr>
        <p:spPr>
          <a:xfrm>
            <a:off x="1524000" y="310896"/>
            <a:ext cx="9144000" cy="2706623"/>
          </a:xfrm>
        </p:spPr>
        <p:txBody>
          <a:bodyPr>
            <a:noAutofit/>
          </a:bodyPr>
          <a:lstStyle/>
          <a:p>
            <a:r>
              <a:rPr lang="en-US" sz="4400" b="1" dirty="0" smtClean="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“Transforming </a:t>
            </a:r>
            <a:r>
              <a:rPr lang="en-US" sz="44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Education for  Accelerated Human Capital Development towards achieving Malawi 2063”.</a:t>
            </a:r>
            <a:endParaRPr lang="en-US" sz="4400" b="1" dirty="0"/>
          </a:p>
        </p:txBody>
      </p:sp>
      <p:sp>
        <p:nvSpPr>
          <p:cNvPr id="3" name="Subtitle 2">
            <a:extLst>
              <a:ext uri="{FF2B5EF4-FFF2-40B4-BE49-F238E27FC236}">
                <a16:creationId xmlns:a16="http://schemas.microsoft.com/office/drawing/2014/main" id="{A2A46851-7107-962C-5FC3-05556E689DFA}"/>
              </a:ext>
            </a:extLst>
          </p:cNvPr>
          <p:cNvSpPr>
            <a:spLocks noGrp="1"/>
          </p:cNvSpPr>
          <p:nvPr>
            <p:ph type="subTitle" idx="1"/>
          </p:nvPr>
        </p:nvSpPr>
        <p:spPr>
          <a:xfrm>
            <a:off x="1524000" y="3529584"/>
            <a:ext cx="9144000" cy="2450592"/>
          </a:xfrm>
        </p:spPr>
        <p:txBody>
          <a:bodyPr>
            <a:normAutofit/>
          </a:bodyPr>
          <a:lstStyle/>
          <a:p>
            <a:r>
              <a:rPr lang="en-US" b="1" dirty="0" smtClean="0"/>
              <a:t>Key </a:t>
            </a:r>
            <a:r>
              <a:rPr lang="en-US" b="1" dirty="0"/>
              <a:t>Note Address to the 2022 Education Joint Sector Review</a:t>
            </a:r>
          </a:p>
          <a:p>
            <a:endParaRPr lang="en-US" b="1" dirty="0"/>
          </a:p>
          <a:p>
            <a:r>
              <a:rPr lang="en-US" b="1" dirty="0" smtClean="0"/>
              <a:t>9</a:t>
            </a:r>
            <a:r>
              <a:rPr lang="en-US" b="1" baseline="30000" dirty="0" smtClean="0"/>
              <a:t>th</a:t>
            </a:r>
            <a:r>
              <a:rPr lang="en-US" b="1" dirty="0" smtClean="0"/>
              <a:t> </a:t>
            </a:r>
            <a:r>
              <a:rPr lang="en-US" b="1" dirty="0"/>
              <a:t>September 2022</a:t>
            </a:r>
          </a:p>
          <a:p>
            <a:endParaRPr lang="en-US" b="1" dirty="0"/>
          </a:p>
          <a:p>
            <a:r>
              <a:rPr lang="en-US" b="1" dirty="0"/>
              <a:t>Dr. Joseph Chimombo</a:t>
            </a:r>
          </a:p>
        </p:txBody>
      </p:sp>
    </p:spTree>
    <p:extLst>
      <p:ext uri="{BB962C8B-B14F-4D97-AF65-F5344CB8AC3E}">
        <p14:creationId xmlns:p14="http://schemas.microsoft.com/office/powerpoint/2010/main" val="3659661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C0673-8F12-6C67-44AB-FF953B30D458}"/>
              </a:ext>
            </a:extLst>
          </p:cNvPr>
          <p:cNvSpPr>
            <a:spLocks noGrp="1"/>
          </p:cNvSpPr>
          <p:nvPr>
            <p:ph type="title"/>
          </p:nvPr>
        </p:nvSpPr>
        <p:spPr>
          <a:xfrm>
            <a:off x="838200" y="365125"/>
            <a:ext cx="10515600" cy="1180211"/>
          </a:xfrm>
        </p:spPr>
        <p:txBody>
          <a:bodyPr>
            <a:normAutofit/>
          </a:bodyPr>
          <a:lstStyle/>
          <a:p>
            <a:pPr algn="ctr"/>
            <a:r>
              <a:rPr lang="en-US" b="1" dirty="0">
                <a:effectLst/>
                <a:latin typeface="Calibri" panose="020F0502020204030204" pitchFamily="34" charset="0"/>
                <a:ea typeface="Calibri" panose="020F0502020204030204" pitchFamily="34" charset="0"/>
                <a:cs typeface="Times New Roman" panose="02020603050405020304" pitchFamily="18" charset="0"/>
              </a:rPr>
              <a:t>The context of Education in </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Malawi</a:t>
            </a:r>
            <a:endParaRPr lang="en-US" b="1" dirty="0"/>
          </a:p>
        </p:txBody>
      </p:sp>
      <p:sp>
        <p:nvSpPr>
          <p:cNvPr id="3" name="Content Placeholder 2">
            <a:extLst>
              <a:ext uri="{FF2B5EF4-FFF2-40B4-BE49-F238E27FC236}">
                <a16:creationId xmlns:a16="http://schemas.microsoft.com/office/drawing/2014/main" id="{D14E082B-531F-4B64-660C-E5BC970C529A}"/>
              </a:ext>
            </a:extLst>
          </p:cNvPr>
          <p:cNvSpPr>
            <a:spLocks noGrp="1"/>
          </p:cNvSpPr>
          <p:nvPr>
            <p:ph idx="1"/>
          </p:nvPr>
        </p:nvSpPr>
        <p:spPr/>
        <p:txBody>
          <a:bodyPr>
            <a:normAutofit/>
          </a:bodyPr>
          <a:lstStyle/>
          <a:p>
            <a:r>
              <a:rPr lang="en-US" sz="3200" dirty="0"/>
              <a:t>Historical Perspectives</a:t>
            </a:r>
          </a:p>
          <a:p>
            <a:pPr lvl="2"/>
            <a:r>
              <a:rPr lang="en-US" sz="3200" dirty="0"/>
              <a:t>Origins</a:t>
            </a:r>
          </a:p>
          <a:p>
            <a:pPr lvl="2"/>
            <a:r>
              <a:rPr lang="en-US" sz="3200" dirty="0"/>
              <a:t>Educational Planning</a:t>
            </a:r>
          </a:p>
          <a:p>
            <a:pPr lvl="2"/>
            <a:r>
              <a:rPr lang="en-US" sz="3200" dirty="0"/>
              <a:t>Innovative ideas</a:t>
            </a:r>
          </a:p>
          <a:p>
            <a:r>
              <a:rPr lang="en-US" sz="3200" dirty="0"/>
              <a:t>Current status</a:t>
            </a:r>
          </a:p>
          <a:p>
            <a:endParaRPr lang="en-US" sz="3200" dirty="0"/>
          </a:p>
        </p:txBody>
      </p:sp>
    </p:spTree>
    <p:extLst>
      <p:ext uri="{BB962C8B-B14F-4D97-AF65-F5344CB8AC3E}">
        <p14:creationId xmlns:p14="http://schemas.microsoft.com/office/powerpoint/2010/main" val="948356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1A4E1-51DB-9FF8-48B0-39BAC91C9337}"/>
              </a:ext>
            </a:extLst>
          </p:cNvPr>
          <p:cNvSpPr>
            <a:spLocks noGrp="1"/>
          </p:cNvSpPr>
          <p:nvPr>
            <p:ph type="title"/>
          </p:nvPr>
        </p:nvSpPr>
        <p:spPr>
          <a:xfrm>
            <a:off x="838200" y="337693"/>
            <a:ext cx="10515600" cy="912463"/>
          </a:xfrm>
        </p:spPr>
        <p:txBody>
          <a:bodyPr>
            <a:normAutofit/>
          </a:bodyPr>
          <a:lstStyle/>
          <a:p>
            <a:pPr algn="ctr"/>
            <a:r>
              <a:rPr lang="en-US" sz="5400" b="1" dirty="0"/>
              <a:t>Origins</a:t>
            </a:r>
          </a:p>
        </p:txBody>
      </p:sp>
      <p:sp>
        <p:nvSpPr>
          <p:cNvPr id="3" name="Content Placeholder 2">
            <a:extLst>
              <a:ext uri="{FF2B5EF4-FFF2-40B4-BE49-F238E27FC236}">
                <a16:creationId xmlns:a16="http://schemas.microsoft.com/office/drawing/2014/main" id="{7293C771-AA03-B923-41C6-3FF0C887BF5D}"/>
              </a:ext>
            </a:extLst>
          </p:cNvPr>
          <p:cNvSpPr>
            <a:spLocks noGrp="1"/>
          </p:cNvSpPr>
          <p:nvPr>
            <p:ph idx="1"/>
          </p:nvPr>
        </p:nvSpPr>
        <p:spPr>
          <a:xfrm>
            <a:off x="838200" y="1492188"/>
            <a:ext cx="10515600" cy="4286820"/>
          </a:xfrm>
        </p:spPr>
        <p:txBody>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Education in Malawi dates back to the colonial era and indeed to the work of the early missionaries.</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Phelps-Stokes Commission of 1924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Pachai</a:t>
            </a:r>
            <a:r>
              <a:rPr lang="en-US" sz="2400" dirty="0">
                <a:effectLst/>
                <a:latin typeface="Calibri" panose="020F0502020204030204" pitchFamily="34" charset="0"/>
                <a:ea typeface="Calibri" panose="020F0502020204030204" pitchFamily="34" charset="0"/>
                <a:cs typeface="Times New Roman" panose="02020603050405020304" pitchFamily="18" charset="0"/>
              </a:rPr>
              <a:t> 1973) commented that the supervision, which the missionaries carried out in their schools, was more for religious than education purposes. It alluded to: </a:t>
            </a:r>
          </a:p>
          <a:p>
            <a:pPr marL="914400" lvl="2">
              <a:lnSpc>
                <a:spcPct val="107000"/>
              </a:lnSpc>
              <a:spcBef>
                <a:spcPts val="0"/>
              </a:spcBef>
              <a:spcAft>
                <a:spcPts val="800"/>
              </a:spcAft>
            </a:pPr>
            <a:r>
              <a:rPr lang="en-US" i="1" dirty="0">
                <a:effectLst/>
                <a:latin typeface="Calibri" panose="020F0502020204030204" pitchFamily="34" charset="0"/>
                <a:ea typeface="Calibri" panose="020F0502020204030204" pitchFamily="34" charset="0"/>
                <a:cs typeface="Times New Roman" panose="02020603050405020304" pitchFamily="18" charset="0"/>
              </a:rPr>
              <a:t>failure of government to </a:t>
            </a:r>
            <a:r>
              <a:rPr lang="en-US" i="1" dirty="0" err="1">
                <a:effectLst/>
                <a:latin typeface="Calibri" panose="020F0502020204030204" pitchFamily="34" charset="0"/>
                <a:ea typeface="Calibri" panose="020F0502020204030204" pitchFamily="34" charset="0"/>
                <a:cs typeface="Times New Roman" panose="02020603050405020304" pitchFamily="18" charset="0"/>
              </a:rPr>
              <a:t>organise</a:t>
            </a:r>
            <a:r>
              <a:rPr lang="en-US" i="1" dirty="0">
                <a:effectLst/>
                <a:latin typeface="Calibri" panose="020F0502020204030204" pitchFamily="34" charset="0"/>
                <a:ea typeface="Calibri" panose="020F0502020204030204" pitchFamily="34" charset="0"/>
                <a:cs typeface="Times New Roman" panose="02020603050405020304" pitchFamily="18" charset="0"/>
              </a:rPr>
              <a:t> and correlate the splendid work of the missions with the various phases of colonial life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education offered by the missionaries differed from region to region.</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These differences formed the basis for the historic differentiation of education development in </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Malawi</a:t>
            </a:r>
            <a:endParaRPr lang="en-US" dirty="0"/>
          </a:p>
        </p:txBody>
      </p:sp>
    </p:spTree>
    <p:extLst>
      <p:ext uri="{BB962C8B-B14F-4D97-AF65-F5344CB8AC3E}">
        <p14:creationId xmlns:p14="http://schemas.microsoft.com/office/powerpoint/2010/main" val="592558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E0387-4125-92B2-3742-1AF83BE92891}"/>
              </a:ext>
            </a:extLst>
          </p:cNvPr>
          <p:cNvSpPr>
            <a:spLocks noGrp="1"/>
          </p:cNvSpPr>
          <p:nvPr>
            <p:ph type="title"/>
          </p:nvPr>
        </p:nvSpPr>
        <p:spPr>
          <a:xfrm>
            <a:off x="838200" y="-78580"/>
            <a:ext cx="10515600" cy="1085850"/>
          </a:xfrm>
        </p:spPr>
        <p:txBody>
          <a:bodyPr>
            <a:normAutofit fontScale="90000"/>
          </a:bodyPr>
          <a:lstStyle/>
          <a:p>
            <a:r>
              <a:rPr lang="en-US" sz="4000" b="1" dirty="0" smtClean="0">
                <a:effectLst/>
                <a:latin typeface="Calibri" panose="020F0502020204030204" pitchFamily="34" charset="0"/>
                <a:ea typeface="Calibri" panose="020F0502020204030204" pitchFamily="34" charset="0"/>
                <a:cs typeface="Times New Roman" panose="02020603050405020304" pitchFamily="18" charset="0"/>
              </a:rPr>
              <a:t>Education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Development Planning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82C1611-9947-87A5-D92D-E83974A4FC60}"/>
              </a:ext>
            </a:extLst>
          </p:cNvPr>
          <p:cNvSpPr>
            <a:spLocks noGrp="1"/>
          </p:cNvSpPr>
          <p:nvPr>
            <p:ph idx="1"/>
          </p:nvPr>
        </p:nvSpPr>
        <p:spPr>
          <a:xfrm>
            <a:off x="838200" y="786384"/>
            <a:ext cx="10515600" cy="5349240"/>
          </a:xfrm>
        </p:spPr>
        <p:txBody>
          <a:bodyPr>
            <a:norm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Attempts are reform are not new</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Johnson report of 1964. The main message in this report was that the education was imported, excessively academic, passive and addicted to rote learning</a:t>
            </a:r>
          </a:p>
          <a:p>
            <a:pPr marL="0" marR="0">
              <a:lnSpc>
                <a:spcPct val="107000"/>
              </a:lnSpc>
              <a:spcBef>
                <a:spcPts val="0"/>
              </a:spcBef>
              <a:spcAft>
                <a:spcPts val="800"/>
              </a:spcAft>
            </a:pPr>
            <a:r>
              <a:rPr lang="en-GB" sz="2000" dirty="0">
                <a:effectLst/>
                <a:latin typeface="Times New Roman" panose="02020603050405020304" pitchFamily="18" charset="0"/>
                <a:ea typeface="Times New Roman" panose="02020603050405020304" pitchFamily="18" charset="0"/>
              </a:rPr>
              <a:t>The post-independence era needed an education system that could afford to accommodate new aspirations of an independent state.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0"/>
              </a:spcAft>
              <a:tabLst>
                <a:tab pos="5760720" algn="l"/>
                <a:tab pos="6301105" algn="l"/>
              </a:tabLst>
            </a:pPr>
            <a:r>
              <a:rPr lang="en-GB" sz="2000" dirty="0">
                <a:effectLst/>
                <a:latin typeface="Times New Roman" panose="02020603050405020304" pitchFamily="18" charset="0"/>
                <a:ea typeface="Times New Roman" panose="02020603050405020304" pitchFamily="18" charset="0"/>
                <a:cs typeface="Times New Roman" panose="02020603050405020304" pitchFamily="18" charset="0"/>
              </a:rPr>
              <a:t>recommendations were later to set the scene for the first education development plan of 1973-80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600"/>
              </a:spcBef>
              <a:spcAft>
                <a:spcPts val="0"/>
              </a:spcAft>
              <a:tabLst>
                <a:tab pos="5760720" algn="l"/>
                <a:tab pos="6301105"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second education plan 1985-95 (EDPII) began to shift the emphasis away from post-secondary education in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favour</a:t>
            </a:r>
            <a:r>
              <a:rPr lang="en-US" sz="2000" dirty="0">
                <a:effectLst/>
                <a:latin typeface="Calibri" panose="020F0502020204030204" pitchFamily="34" charset="0"/>
                <a:ea typeface="Calibri" panose="020F0502020204030204" pitchFamily="34" charset="0"/>
                <a:cs typeface="Times New Roman" panose="02020603050405020304" pitchFamily="18" charset="0"/>
              </a:rPr>
              <a:t> of primary education.</a:t>
            </a:r>
          </a:p>
          <a:p>
            <a:pPr marL="0" marR="0" algn="just">
              <a:lnSpc>
                <a:spcPct val="107000"/>
              </a:lnSpc>
              <a:spcBef>
                <a:spcPts val="1200"/>
              </a:spcBef>
              <a:spcAft>
                <a:spcPts val="300"/>
              </a:spcAft>
            </a:pPr>
            <a:r>
              <a:rPr lang="en-GB" sz="2000" b="1" i="1" dirty="0">
                <a:effectLst/>
                <a:latin typeface="Times New Roman" panose="02020603050405020304" pitchFamily="18" charset="0"/>
                <a:ea typeface="Times New Roman" panose="02020603050405020304" pitchFamily="18" charset="0"/>
                <a:cs typeface="Times New Roman" panose="02020603050405020304" pitchFamily="18" charset="0"/>
              </a:rPr>
              <a:t>The Policy and Investment Framework (PIF)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free primary education policy</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National Education Sector Plan (NESP)</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Malawi </a:t>
            </a:r>
            <a:r>
              <a:rPr lang="en-US" sz="2000" dirty="0">
                <a:latin typeface="Calibri" panose="020F0502020204030204" pitchFamily="34" charset="0"/>
                <a:ea typeface="Calibri" panose="020F0502020204030204" pitchFamily="34" charset="0"/>
                <a:cs typeface="Times New Roman" panose="02020603050405020304" pitchFamily="18" charset="0"/>
              </a:rPr>
              <a:t>Education Investment Plan</a:t>
            </a:r>
          </a:p>
          <a:p>
            <a:pPr marL="0" marR="0">
              <a:lnSpc>
                <a:spcPct val="107000"/>
              </a:lnSpc>
              <a:spcBef>
                <a:spcPts val="0"/>
              </a:spcBef>
              <a:spcAft>
                <a:spcPts val="800"/>
              </a:spcAft>
            </a:pPr>
            <a:r>
              <a:rPr lang="en-US" sz="2000" dirty="0"/>
              <a:t>the Education Act</a:t>
            </a:r>
            <a:r>
              <a:rPr lang="en-US" sz="2000" dirty="0" smtClean="0"/>
              <a:t>,</a:t>
            </a:r>
            <a:endParaRPr lang="en-US" dirty="0"/>
          </a:p>
        </p:txBody>
      </p:sp>
    </p:spTree>
    <p:extLst>
      <p:ext uri="{BB962C8B-B14F-4D97-AF65-F5344CB8AC3E}">
        <p14:creationId xmlns:p14="http://schemas.microsoft.com/office/powerpoint/2010/main" val="2973084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9C3EC-5788-36EC-99BB-3961857B9FAD}"/>
              </a:ext>
            </a:extLst>
          </p:cNvPr>
          <p:cNvSpPr>
            <a:spLocks noGrp="1"/>
          </p:cNvSpPr>
          <p:nvPr>
            <p:ph type="title"/>
          </p:nvPr>
        </p:nvSpPr>
        <p:spPr>
          <a:xfrm>
            <a:off x="838200" y="128589"/>
            <a:ext cx="10515600" cy="552448"/>
          </a:xfrm>
        </p:spPr>
        <p:txBody>
          <a:bodyPr>
            <a:normAutofit fontScale="90000"/>
          </a:bodyPr>
          <a:lstStyle/>
          <a:p>
            <a:r>
              <a:rPr lang="en-US" b="1" dirty="0"/>
              <a:t>Other Innovative Ideas</a:t>
            </a:r>
          </a:p>
        </p:txBody>
      </p:sp>
      <p:sp>
        <p:nvSpPr>
          <p:cNvPr id="3" name="Content Placeholder 2">
            <a:extLst>
              <a:ext uri="{FF2B5EF4-FFF2-40B4-BE49-F238E27FC236}">
                <a16:creationId xmlns:a16="http://schemas.microsoft.com/office/drawing/2014/main" id="{57351710-D28A-EE86-37E0-E6B79706B1DE}"/>
              </a:ext>
            </a:extLst>
          </p:cNvPr>
          <p:cNvSpPr>
            <a:spLocks noGrp="1"/>
          </p:cNvSpPr>
          <p:nvPr>
            <p:ph idx="1"/>
          </p:nvPr>
        </p:nvSpPr>
        <p:spPr>
          <a:xfrm>
            <a:off x="838200" y="681038"/>
            <a:ext cx="10515600" cy="5495926"/>
          </a:xfrm>
        </p:spPr>
        <p:txBody>
          <a:bodyPr>
            <a:normAutofit/>
          </a:bodyPr>
          <a:lstStyle/>
          <a:p>
            <a:r>
              <a:rPr lang="en-GB" sz="2000" dirty="0">
                <a:effectLst/>
                <a:latin typeface="Times New Roman" panose="02020603050405020304" pitchFamily="18" charset="0"/>
                <a:ea typeface="Times New Roman" panose="02020603050405020304" pitchFamily="18" charset="0"/>
              </a:rPr>
              <a:t>comprehensively review the primary school curriculum started in 1987. Standards 1-4 books were complete by 1990, printing of core texts was included in one of the IDA projects</a:t>
            </a:r>
          </a:p>
          <a:p>
            <a:r>
              <a:rPr lang="en-GB" sz="2000" i="1" dirty="0">
                <a:effectLst/>
                <a:latin typeface="Times New Roman" panose="02020603050405020304" pitchFamily="18" charset="0"/>
                <a:ea typeface="Times New Roman" panose="02020603050405020304" pitchFamily="18" charset="0"/>
              </a:rPr>
              <a:t>Girls Attainment in Basic Education and Literacy (GABLE)</a:t>
            </a:r>
            <a:r>
              <a:rPr lang="en-GB" sz="2000" i="1" baseline="30000" dirty="0">
                <a:effectLst/>
                <a:latin typeface="Times New Roman" panose="02020603050405020304" pitchFamily="18" charset="0"/>
                <a:ea typeface="Times New Roman" panose="02020603050405020304" pitchFamily="18" charset="0"/>
              </a:rPr>
              <a:t> by USAID</a:t>
            </a:r>
          </a:p>
          <a:p>
            <a:r>
              <a:rPr lang="en-GB" sz="2400" baseline="30000" dirty="0">
                <a:latin typeface="Times New Roman" panose="02020603050405020304" pitchFamily="18" charset="0"/>
              </a:rPr>
              <a:t>Teacher Development</a:t>
            </a:r>
          </a:p>
          <a:p>
            <a:pPr lvl="1"/>
            <a:r>
              <a:rPr lang="en-GB" baseline="30000" dirty="0">
                <a:latin typeface="Times New Roman" panose="02020603050405020304" pitchFamily="18" charset="0"/>
              </a:rPr>
              <a:t>MASTEP</a:t>
            </a:r>
          </a:p>
          <a:p>
            <a:pPr lvl="1"/>
            <a:r>
              <a:rPr lang="en-GB" baseline="30000" dirty="0">
                <a:latin typeface="Times New Roman" panose="02020603050405020304" pitchFamily="18" charset="0"/>
              </a:rPr>
              <a:t>MIITEP</a:t>
            </a:r>
          </a:p>
          <a:p>
            <a:pPr lvl="1"/>
            <a:r>
              <a:rPr lang="en-GB" baseline="30000" dirty="0">
                <a:latin typeface="Times New Roman" panose="02020603050405020304" pitchFamily="18" charset="0"/>
              </a:rPr>
              <a:t>MSSP</a:t>
            </a:r>
          </a:p>
          <a:p>
            <a:pPr lvl="1"/>
            <a:r>
              <a:rPr lang="en-GB" baseline="30000" dirty="0">
                <a:latin typeface="Times New Roman" panose="02020603050405020304" pitchFamily="18" charset="0"/>
              </a:rPr>
              <a:t>MTPDS</a:t>
            </a:r>
          </a:p>
          <a:p>
            <a:r>
              <a:rPr lang="en-GB" sz="2400" baseline="30000" dirty="0">
                <a:latin typeface="Times New Roman" panose="02020603050405020304" pitchFamily="18" charset="0"/>
              </a:rPr>
              <a:t>The creation of the Teacher Development Centres</a:t>
            </a:r>
          </a:p>
          <a:p>
            <a:r>
              <a:rPr lang="en-US" sz="2000" dirty="0">
                <a:effectLst/>
                <a:latin typeface="Times New Roman" panose="02020603050405020304" pitchFamily="18" charset="0"/>
                <a:ea typeface="Calibri" panose="020F0502020204030204" pitchFamily="34" charset="0"/>
              </a:rPr>
              <a:t>the introduction of community day secondary schools (CDSS) in1998</a:t>
            </a:r>
          </a:p>
          <a:p>
            <a:r>
              <a:rPr lang="en-US" sz="2000" dirty="0">
                <a:latin typeface="Times New Roman" panose="02020603050405020304" pitchFamily="18" charset="0"/>
              </a:rPr>
              <a:t>The Primary School Improvement Program and its related SIGs</a:t>
            </a:r>
          </a:p>
          <a:p>
            <a:r>
              <a:rPr lang="en-US" sz="2000" dirty="0"/>
              <a:t>National Strategy for Teacher Education and Development,</a:t>
            </a:r>
          </a:p>
          <a:p>
            <a:r>
              <a:rPr lang="en-US" sz="2000" dirty="0"/>
              <a:t>The school feeding programs</a:t>
            </a:r>
          </a:p>
          <a:p>
            <a:r>
              <a:rPr lang="en-US" sz="2000" dirty="0"/>
              <a:t>EGRA</a:t>
            </a:r>
          </a:p>
          <a:p>
            <a:r>
              <a:rPr lang="en-US" sz="2000" dirty="0"/>
              <a:t>The Current SEED program </a:t>
            </a:r>
          </a:p>
        </p:txBody>
      </p:sp>
    </p:spTree>
    <p:extLst>
      <p:ext uri="{BB962C8B-B14F-4D97-AF65-F5344CB8AC3E}">
        <p14:creationId xmlns:p14="http://schemas.microsoft.com/office/powerpoint/2010/main" val="338314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30408-75E2-E403-EC78-55C1619B2A0B}"/>
              </a:ext>
            </a:extLst>
          </p:cNvPr>
          <p:cNvSpPr>
            <a:spLocks noGrp="1"/>
          </p:cNvSpPr>
          <p:nvPr>
            <p:ph type="title"/>
          </p:nvPr>
        </p:nvSpPr>
        <p:spPr>
          <a:xfrm>
            <a:off x="838200" y="64008"/>
            <a:ext cx="10515600" cy="645028"/>
          </a:xfrm>
        </p:spPr>
        <p:txBody>
          <a:bodyPr>
            <a:noAutofit/>
          </a:bodyPr>
          <a:lstStyle/>
          <a:p>
            <a:pPr algn="ct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The </a:t>
            </a:r>
            <a:r>
              <a:rPr lang="en-US" sz="3600" dirty="0">
                <a:effectLst/>
                <a:latin typeface="Calibri" panose="020F0502020204030204" pitchFamily="34" charset="0"/>
                <a:ea typeface="Calibri" panose="020F0502020204030204" pitchFamily="34" charset="0"/>
                <a:cs typeface="Times New Roman" panose="02020603050405020304" pitchFamily="18" charset="0"/>
              </a:rPr>
              <a:t>2022 Summary </a:t>
            </a:r>
            <a:r>
              <a:rPr lang="en-US" sz="3600" dirty="0" smtClean="0">
                <a:effectLst/>
                <a:latin typeface="Calibri" panose="020F0502020204030204" pitchFamily="34" charset="0"/>
                <a:ea typeface="Calibri" panose="020F0502020204030204" pitchFamily="34" charset="0"/>
                <a:cs typeface="Times New Roman" panose="02020603050405020304" pitchFamily="18" charset="0"/>
              </a:rPr>
              <a:t>Statistics</a:t>
            </a:r>
            <a:endParaRPr lang="en-US" sz="3600" dirty="0"/>
          </a:p>
        </p:txBody>
      </p:sp>
      <p:graphicFrame>
        <p:nvGraphicFramePr>
          <p:cNvPr id="5" name="Content Placeholder 4">
            <a:extLst>
              <a:ext uri="{FF2B5EF4-FFF2-40B4-BE49-F238E27FC236}">
                <a16:creationId xmlns:a16="http://schemas.microsoft.com/office/drawing/2014/main" id="{A46D7B59-9795-5B92-A84C-51E7ED84FDB5}"/>
              </a:ext>
            </a:extLst>
          </p:cNvPr>
          <p:cNvGraphicFramePr>
            <a:graphicFrameLocks noGrp="1"/>
          </p:cNvGraphicFramePr>
          <p:nvPr>
            <p:ph idx="1"/>
            <p:extLst>
              <p:ext uri="{D42A27DB-BD31-4B8C-83A1-F6EECF244321}">
                <p14:modId xmlns:p14="http://schemas.microsoft.com/office/powerpoint/2010/main" val="1889773686"/>
              </p:ext>
            </p:extLst>
          </p:nvPr>
        </p:nvGraphicFramePr>
        <p:xfrm>
          <a:off x="1033273" y="709036"/>
          <a:ext cx="9747502" cy="5609600"/>
        </p:xfrm>
        <a:graphic>
          <a:graphicData uri="http://schemas.openxmlformats.org/drawingml/2006/table">
            <a:tbl>
              <a:tblPr firstRow="1" firstCol="1" bandRow="1">
                <a:tableStyleId>{5C22544A-7EE6-4342-B048-85BDC9FD1C3A}</a:tableStyleId>
              </a:tblPr>
              <a:tblGrid>
                <a:gridCol w="1200976">
                  <a:extLst>
                    <a:ext uri="{9D8B030D-6E8A-4147-A177-3AD203B41FA5}">
                      <a16:colId xmlns:a16="http://schemas.microsoft.com/office/drawing/2014/main" val="595331613"/>
                    </a:ext>
                  </a:extLst>
                </a:gridCol>
                <a:gridCol w="1796251">
                  <a:extLst>
                    <a:ext uri="{9D8B030D-6E8A-4147-A177-3AD203B41FA5}">
                      <a16:colId xmlns:a16="http://schemas.microsoft.com/office/drawing/2014/main" val="1880368954"/>
                    </a:ext>
                  </a:extLst>
                </a:gridCol>
                <a:gridCol w="2178954">
                  <a:extLst>
                    <a:ext uri="{9D8B030D-6E8A-4147-A177-3AD203B41FA5}">
                      <a16:colId xmlns:a16="http://schemas.microsoft.com/office/drawing/2014/main" val="4184240463"/>
                    </a:ext>
                  </a:extLst>
                </a:gridCol>
                <a:gridCol w="1342412">
                  <a:extLst>
                    <a:ext uri="{9D8B030D-6E8A-4147-A177-3AD203B41FA5}">
                      <a16:colId xmlns:a16="http://schemas.microsoft.com/office/drawing/2014/main" val="2343306611"/>
                    </a:ext>
                  </a:extLst>
                </a:gridCol>
                <a:gridCol w="3228909">
                  <a:extLst>
                    <a:ext uri="{9D8B030D-6E8A-4147-A177-3AD203B41FA5}">
                      <a16:colId xmlns:a16="http://schemas.microsoft.com/office/drawing/2014/main" val="983739478"/>
                    </a:ext>
                  </a:extLst>
                </a:gridCol>
              </a:tblGrid>
              <a:tr h="225108">
                <a:tc>
                  <a:txBody>
                    <a:bodyPr/>
                    <a:lstStyle/>
                    <a:p>
                      <a:pPr marL="0" marR="0">
                        <a:lnSpc>
                          <a:spcPct val="107000"/>
                        </a:lnSpc>
                        <a:spcBef>
                          <a:spcPts val="0"/>
                        </a:spcBef>
                        <a:spcAft>
                          <a:spcPts val="0"/>
                        </a:spcAft>
                      </a:pPr>
                      <a:r>
                        <a:rPr lang="en-US" sz="1800" dirty="0">
                          <a:effectLst/>
                        </a:rPr>
                        <a:t>Indicator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 Type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Level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Gender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status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6018776"/>
                  </a:ext>
                </a:extLst>
              </a:tr>
              <a:tr h="232102">
                <a:tc>
                  <a:txBody>
                    <a:bodyPr/>
                    <a:lstStyle/>
                    <a:p>
                      <a:pPr marL="0" marR="0">
                        <a:lnSpc>
                          <a:spcPct val="107000"/>
                        </a:lnSpc>
                        <a:spcBef>
                          <a:spcPts val="0"/>
                        </a:spcBef>
                        <a:spcAft>
                          <a:spcPts val="0"/>
                        </a:spcAft>
                      </a:pPr>
                      <a:r>
                        <a:rPr lang="en-US" sz="1800">
                          <a:effectLst/>
                        </a:rPr>
                        <a:t>Access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7">
                  <a:txBody>
                    <a:bodyPr/>
                    <a:lstStyle/>
                    <a:p>
                      <a:pPr marL="0" marR="0">
                        <a:lnSpc>
                          <a:spcPct val="107000"/>
                        </a:lnSpc>
                        <a:spcBef>
                          <a:spcPts val="0"/>
                        </a:spcBef>
                        <a:spcAft>
                          <a:spcPts val="0"/>
                        </a:spcAft>
                      </a:pPr>
                      <a:r>
                        <a:rPr lang="en-US" sz="1800" dirty="0">
                          <a:effectLst/>
                        </a:rPr>
                        <a:t>GER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ECD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8584608"/>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dirty="0">
                          <a:effectLst/>
                        </a:rPr>
                        <a:t>Primary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Boys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118.4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4902918"/>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Girls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109.3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2414963"/>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113.9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1075043"/>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Secondary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Boys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25.4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5956420"/>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Girls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23.1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2298318"/>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24.3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7367770"/>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6">
                  <a:txBody>
                    <a:bodyPr/>
                    <a:lstStyle/>
                    <a:p>
                      <a:pPr marL="0" marR="0">
                        <a:lnSpc>
                          <a:spcPct val="107000"/>
                        </a:lnSpc>
                        <a:spcBef>
                          <a:spcPts val="0"/>
                        </a:spcBef>
                        <a:spcAft>
                          <a:spcPts val="0"/>
                        </a:spcAft>
                      </a:pPr>
                      <a:r>
                        <a:rPr lang="en-US" sz="1800">
                          <a:effectLst/>
                        </a:rPr>
                        <a:t>Total Enrolment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Primary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Boys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2,418,376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2751350"/>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Girls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2,525,257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6813517"/>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4,943,633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5938278"/>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dirty="0">
                          <a:effectLst/>
                        </a:rPr>
                        <a:t>Secondary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Boys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225,229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6799426"/>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Girls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215,873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8298753"/>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441,102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8776774"/>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6">
                  <a:txBody>
                    <a:bodyPr/>
                    <a:lstStyle/>
                    <a:p>
                      <a:pPr marL="0" marR="0">
                        <a:lnSpc>
                          <a:spcPct val="107000"/>
                        </a:lnSpc>
                        <a:spcBef>
                          <a:spcPts val="0"/>
                        </a:spcBef>
                        <a:spcAft>
                          <a:spcPts val="0"/>
                        </a:spcAft>
                      </a:pPr>
                      <a:r>
                        <a:rPr lang="en-US" sz="1800">
                          <a:effectLst/>
                        </a:rPr>
                        <a:t>Net Enrolment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Primary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Boys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87.9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8165273"/>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Girls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88.0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2640680"/>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Total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88.0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3433184"/>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Secondary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Boys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16.4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9808269"/>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Girls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16.8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00655358"/>
                  </a:ext>
                </a:extLst>
              </a:tr>
              <a:tr h="23210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Total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16.6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1381275"/>
                  </a:ext>
                </a:extLst>
              </a:tr>
            </a:tbl>
          </a:graphicData>
        </a:graphic>
      </p:graphicFrame>
    </p:spTree>
    <p:extLst>
      <p:ext uri="{BB962C8B-B14F-4D97-AF65-F5344CB8AC3E}">
        <p14:creationId xmlns:p14="http://schemas.microsoft.com/office/powerpoint/2010/main" val="3731873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D480B-952C-C243-AC1D-1208840B557A}"/>
              </a:ext>
            </a:extLst>
          </p:cNvPr>
          <p:cNvSpPr>
            <a:spLocks noGrp="1"/>
          </p:cNvSpPr>
          <p:nvPr>
            <p:ph type="title"/>
          </p:nvPr>
        </p:nvSpPr>
        <p:spPr/>
        <p:txBody>
          <a:bodyPr>
            <a:normAutofit/>
          </a:bodyPr>
          <a:lstStyle/>
          <a:p>
            <a:r>
              <a:rPr lang="en-US" sz="5400" b="1" dirty="0"/>
              <a:t>Quality</a:t>
            </a:r>
          </a:p>
        </p:txBody>
      </p:sp>
      <p:sp>
        <p:nvSpPr>
          <p:cNvPr id="3" name="Content Placeholder 2">
            <a:extLst>
              <a:ext uri="{FF2B5EF4-FFF2-40B4-BE49-F238E27FC236}">
                <a16:creationId xmlns:a16="http://schemas.microsoft.com/office/drawing/2014/main" id="{86D06EE1-06E3-A020-C453-285945D2068F}"/>
              </a:ext>
            </a:extLst>
          </p:cNvPr>
          <p:cNvSpPr>
            <a:spLocks noGrp="1"/>
          </p:cNvSpPr>
          <p:nvPr>
            <p:ph idx="1"/>
          </p:nvPr>
        </p:nvSpPr>
        <p:spPr/>
        <p:txBody>
          <a:bodyPr>
            <a:normAutofit lnSpcReduction="10000"/>
          </a:bodyPr>
          <a:lstStyle/>
          <a:p>
            <a:r>
              <a:rPr lang="en-US" dirty="0">
                <a:solidFill>
                  <a:srgbClr val="FF0000"/>
                </a:solidFill>
              </a:rPr>
              <a:t>Primary</a:t>
            </a:r>
            <a:r>
              <a:rPr lang="en-US" dirty="0"/>
              <a:t>	Pupil Teacher Ratio		59</a:t>
            </a:r>
          </a:p>
          <a:p>
            <a:r>
              <a:rPr lang="en-US" dirty="0"/>
              <a:t>Pupil Qualified Teacher Ratio			62</a:t>
            </a:r>
          </a:p>
          <a:p>
            <a:r>
              <a:rPr lang="en-US" dirty="0"/>
              <a:t>Pupil permanent classroom ratio		98</a:t>
            </a:r>
          </a:p>
          <a:p>
            <a:r>
              <a:rPr lang="en-US" dirty="0">
                <a:solidFill>
                  <a:srgbClr val="FF0000"/>
                </a:solidFill>
              </a:rPr>
              <a:t>Secondary</a:t>
            </a:r>
            <a:r>
              <a:rPr lang="en-US" dirty="0"/>
              <a:t>	Pupil qualified Teacher Ratio	32.3</a:t>
            </a:r>
          </a:p>
          <a:p>
            <a:r>
              <a:rPr lang="en-US" dirty="0"/>
              <a:t>Pupil qualified Teacher Ratio (public)	34.1</a:t>
            </a:r>
          </a:p>
          <a:p>
            <a:r>
              <a:rPr lang="en-US" dirty="0"/>
              <a:t>Pupil qualified Teacher Ratio (Private)	26.6</a:t>
            </a:r>
          </a:p>
          <a:p>
            <a:r>
              <a:rPr lang="en-US" dirty="0"/>
              <a:t>Pupil permanent Classroom Ratio	60</a:t>
            </a:r>
          </a:p>
          <a:p>
            <a:r>
              <a:rPr lang="en-US" dirty="0"/>
              <a:t>Pupil permanent Classroom Ratio (Public)	70.9</a:t>
            </a:r>
          </a:p>
          <a:p>
            <a:r>
              <a:rPr lang="en-US" dirty="0"/>
              <a:t>Pupil permanent Classroom Ratio (Private)	41.7</a:t>
            </a:r>
          </a:p>
          <a:p>
            <a:endParaRPr lang="en-US" dirty="0"/>
          </a:p>
          <a:p>
            <a:endParaRPr lang="en-US" dirty="0"/>
          </a:p>
        </p:txBody>
      </p:sp>
    </p:spTree>
    <p:extLst>
      <p:ext uri="{BB962C8B-B14F-4D97-AF65-F5344CB8AC3E}">
        <p14:creationId xmlns:p14="http://schemas.microsoft.com/office/powerpoint/2010/main" val="932226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B8376-87A0-0E28-0644-11B13FDEB786}"/>
              </a:ext>
            </a:extLst>
          </p:cNvPr>
          <p:cNvSpPr>
            <a:spLocks noGrp="1"/>
          </p:cNvSpPr>
          <p:nvPr>
            <p:ph type="title"/>
          </p:nvPr>
        </p:nvSpPr>
        <p:spPr>
          <a:xfrm>
            <a:off x="838201" y="154814"/>
            <a:ext cx="10515600" cy="399255"/>
          </a:xfrm>
        </p:spPr>
        <p:txBody>
          <a:bodyPr>
            <a:noAutofit/>
          </a:bodyPr>
          <a:lstStyle/>
          <a:p>
            <a:pPr algn="ctr"/>
            <a:r>
              <a:rPr lang="en-US" sz="5400" dirty="0"/>
              <a:t>Efficiency</a:t>
            </a:r>
          </a:p>
        </p:txBody>
      </p:sp>
      <p:graphicFrame>
        <p:nvGraphicFramePr>
          <p:cNvPr id="5" name="Content Placeholder 4">
            <a:extLst>
              <a:ext uri="{FF2B5EF4-FFF2-40B4-BE49-F238E27FC236}">
                <a16:creationId xmlns:a16="http://schemas.microsoft.com/office/drawing/2014/main" id="{10F6E3B1-557E-1F33-E4B8-33C2D0709844}"/>
              </a:ext>
            </a:extLst>
          </p:cNvPr>
          <p:cNvGraphicFramePr>
            <a:graphicFrameLocks noGrp="1"/>
          </p:cNvGraphicFramePr>
          <p:nvPr>
            <p:ph idx="1"/>
            <p:extLst>
              <p:ext uri="{D42A27DB-BD31-4B8C-83A1-F6EECF244321}">
                <p14:modId xmlns:p14="http://schemas.microsoft.com/office/powerpoint/2010/main" val="3021881798"/>
              </p:ext>
            </p:extLst>
          </p:nvPr>
        </p:nvGraphicFramePr>
        <p:xfrm>
          <a:off x="1344167" y="634383"/>
          <a:ext cx="10158984" cy="5894425"/>
        </p:xfrm>
        <a:graphic>
          <a:graphicData uri="http://schemas.openxmlformats.org/drawingml/2006/table">
            <a:tbl>
              <a:tblPr firstRow="1" firstCol="1" bandRow="1"/>
              <a:tblGrid>
                <a:gridCol w="1806042">
                  <a:extLst>
                    <a:ext uri="{9D8B030D-6E8A-4147-A177-3AD203B41FA5}">
                      <a16:colId xmlns:a16="http://schemas.microsoft.com/office/drawing/2014/main" val="1648686030"/>
                    </a:ext>
                  </a:extLst>
                </a:gridCol>
                <a:gridCol w="1292466">
                  <a:extLst>
                    <a:ext uri="{9D8B030D-6E8A-4147-A177-3AD203B41FA5}">
                      <a16:colId xmlns:a16="http://schemas.microsoft.com/office/drawing/2014/main" val="2098067653"/>
                    </a:ext>
                  </a:extLst>
                </a:gridCol>
                <a:gridCol w="4240870">
                  <a:extLst>
                    <a:ext uri="{9D8B030D-6E8A-4147-A177-3AD203B41FA5}">
                      <a16:colId xmlns:a16="http://schemas.microsoft.com/office/drawing/2014/main" val="2518730184"/>
                    </a:ext>
                  </a:extLst>
                </a:gridCol>
                <a:gridCol w="1409803">
                  <a:extLst>
                    <a:ext uri="{9D8B030D-6E8A-4147-A177-3AD203B41FA5}">
                      <a16:colId xmlns:a16="http://schemas.microsoft.com/office/drawing/2014/main" val="3797240152"/>
                    </a:ext>
                  </a:extLst>
                </a:gridCol>
                <a:gridCol w="1409803">
                  <a:extLst>
                    <a:ext uri="{9D8B030D-6E8A-4147-A177-3AD203B41FA5}">
                      <a16:colId xmlns:a16="http://schemas.microsoft.com/office/drawing/2014/main" val="3152428204"/>
                    </a:ext>
                  </a:extLst>
                </a:gridCol>
              </a:tblGrid>
              <a:tr h="324097">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Indicator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Level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Indicator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Gender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status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4317148"/>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Efficiency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Primary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Drop-out proportion primary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3256097"/>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4.7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855320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431322"/>
                  </a:ext>
                </a:extLst>
              </a:tr>
              <a:tr h="232097">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Survival rate to Standard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729804"/>
                  </a:ext>
                </a:extLst>
              </a:tr>
              <a:tr h="232097">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8515375"/>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833619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Survival rate to standard 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5861168"/>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052685"/>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1374510"/>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Completion rates Primary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383858"/>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089761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08972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Repetition rate- Primary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6361354"/>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7699908"/>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419167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Secondary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Drop-out proportion primary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3481129"/>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5381187"/>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7.3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010709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Secondary completion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19.4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1102057"/>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547327"/>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17.9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808402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Transition rate to secondary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42.5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337411"/>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Boys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42.7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7821092"/>
                  </a:ext>
                </a:extLst>
              </a:tr>
              <a:tr h="232097">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Girls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42.3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8415178"/>
                  </a:ext>
                </a:extLst>
              </a:tr>
            </a:tbl>
          </a:graphicData>
        </a:graphic>
      </p:graphicFrame>
    </p:spTree>
    <p:extLst>
      <p:ext uri="{BB962C8B-B14F-4D97-AF65-F5344CB8AC3E}">
        <p14:creationId xmlns:p14="http://schemas.microsoft.com/office/powerpoint/2010/main" val="500239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BF868-84C2-9DA5-4572-2FFB624E4DCF}"/>
              </a:ext>
            </a:extLst>
          </p:cNvPr>
          <p:cNvSpPr>
            <a:spLocks noGrp="1"/>
          </p:cNvSpPr>
          <p:nvPr>
            <p:ph type="title"/>
          </p:nvPr>
        </p:nvSpPr>
        <p:spPr>
          <a:xfrm>
            <a:off x="838200" y="365125"/>
            <a:ext cx="10515600" cy="452293"/>
          </a:xfrm>
        </p:spPr>
        <p:txBody>
          <a:bodyPr>
            <a:noAutofit/>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EQUITY INDICATORS</a:t>
            </a:r>
            <a:endParaRPr lang="en-US" sz="3200" b="1" dirty="0"/>
          </a:p>
        </p:txBody>
      </p:sp>
      <p:sp>
        <p:nvSpPr>
          <p:cNvPr id="3" name="Content Placeholder 2">
            <a:extLst>
              <a:ext uri="{FF2B5EF4-FFF2-40B4-BE49-F238E27FC236}">
                <a16:creationId xmlns:a16="http://schemas.microsoft.com/office/drawing/2014/main" id="{EA09F251-56C9-0E34-B6E4-46377C700DF5}"/>
              </a:ext>
            </a:extLst>
          </p:cNvPr>
          <p:cNvSpPr>
            <a:spLocks noGrp="1"/>
          </p:cNvSpPr>
          <p:nvPr>
            <p:ph idx="1"/>
          </p:nvPr>
        </p:nvSpPr>
        <p:spPr>
          <a:xfrm>
            <a:off x="838200" y="976745"/>
            <a:ext cx="10515600" cy="5200218"/>
          </a:xfrm>
        </p:spPr>
        <p:txBody>
          <a:bodyPr/>
          <a:lstStyle/>
          <a:p>
            <a:endParaRPr lang="en-US" dirty="0"/>
          </a:p>
          <a:p>
            <a:r>
              <a:rPr lang="en-US" dirty="0"/>
              <a:t>Gender Parity Index (GPI) for primary enrolment	1.04</a:t>
            </a:r>
          </a:p>
          <a:p>
            <a:r>
              <a:rPr lang="en-US" dirty="0"/>
              <a:t>Gender Parity Index (GPI) for secondary enrolment	0.96</a:t>
            </a:r>
          </a:p>
          <a:p>
            <a:r>
              <a:rPr lang="en-US" dirty="0"/>
              <a:t>Percentage of SNE students (Primary) 	3.3 (2021)</a:t>
            </a:r>
          </a:p>
          <a:p>
            <a:r>
              <a:rPr lang="en-US" dirty="0"/>
              <a:t>Percentage of SNE students (Secondary)	2.1</a:t>
            </a:r>
          </a:p>
          <a:p>
            <a:endParaRPr lang="en-US" dirty="0"/>
          </a:p>
        </p:txBody>
      </p:sp>
    </p:spTree>
    <p:extLst>
      <p:ext uri="{BB962C8B-B14F-4D97-AF65-F5344CB8AC3E}">
        <p14:creationId xmlns:p14="http://schemas.microsoft.com/office/powerpoint/2010/main" val="4148927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5A26A6-2826-227D-6D69-1C33429A6DBB}"/>
              </a:ext>
            </a:extLst>
          </p:cNvPr>
          <p:cNvSpPr>
            <a:spLocks noGrp="1"/>
          </p:cNvSpPr>
          <p:nvPr>
            <p:ph idx="1"/>
          </p:nvPr>
        </p:nvSpPr>
        <p:spPr>
          <a:xfrm>
            <a:off x="838200" y="1444753"/>
            <a:ext cx="10515600" cy="3557016"/>
          </a:xfrm>
        </p:spPr>
        <p:txBody>
          <a:bodyPr/>
          <a:lstStyle/>
          <a:p>
            <a:r>
              <a:rPr lang="en-US" dirty="0"/>
              <a:t>Education budget as a percentage of national Budget 	26</a:t>
            </a:r>
          </a:p>
          <a:p>
            <a:r>
              <a:rPr lang="en-US" dirty="0"/>
              <a:t>Primary education budget as a %age of education budget	60</a:t>
            </a:r>
          </a:p>
          <a:p>
            <a:r>
              <a:rPr lang="en-US" dirty="0"/>
              <a:t>Secondary education budget as a %age of education budget	13</a:t>
            </a:r>
          </a:p>
          <a:p>
            <a:r>
              <a:rPr lang="en-US" dirty="0"/>
              <a:t>Higher Education budget as a %age of total education budget 	24</a:t>
            </a:r>
          </a:p>
          <a:p>
            <a:r>
              <a:rPr lang="en-US" dirty="0"/>
              <a:t>Management and Administration as %age of Education budget 3</a:t>
            </a:r>
          </a:p>
          <a:p>
            <a:endParaRPr lang="en-US" dirty="0"/>
          </a:p>
        </p:txBody>
      </p:sp>
      <p:sp>
        <p:nvSpPr>
          <p:cNvPr id="2" name="Title 1">
            <a:extLst>
              <a:ext uri="{FF2B5EF4-FFF2-40B4-BE49-F238E27FC236}">
                <a16:creationId xmlns:a16="http://schemas.microsoft.com/office/drawing/2014/main" id="{200DDBC7-7AA9-F6DD-5BEB-95B959D6D4A5}"/>
              </a:ext>
            </a:extLst>
          </p:cNvPr>
          <p:cNvSpPr>
            <a:spLocks noGrp="1"/>
          </p:cNvSpPr>
          <p:nvPr>
            <p:ph type="title"/>
          </p:nvPr>
        </p:nvSpPr>
        <p:spPr>
          <a:xfrm>
            <a:off x="838200" y="365125"/>
            <a:ext cx="10515600" cy="777875"/>
          </a:xfrm>
        </p:spPr>
        <p:txBody>
          <a:bodyPr>
            <a:normAutofit/>
          </a:bodyPr>
          <a:lstStyle/>
          <a:p>
            <a:pPr algn="ctr"/>
            <a:r>
              <a:rPr lang="en-US" sz="4800" dirty="0">
                <a:effectLst/>
                <a:latin typeface="Calibri" panose="020F0502020204030204" pitchFamily="34" charset="0"/>
                <a:ea typeface="Calibri" panose="020F0502020204030204" pitchFamily="34" charset="0"/>
                <a:cs typeface="Times New Roman" panose="02020603050405020304" pitchFamily="18" charset="0"/>
              </a:rPr>
              <a:t>BUDGET </a:t>
            </a:r>
            <a:endParaRPr lang="en-US" sz="4800" dirty="0"/>
          </a:p>
        </p:txBody>
      </p:sp>
    </p:spTree>
    <p:extLst>
      <p:ext uri="{BB962C8B-B14F-4D97-AF65-F5344CB8AC3E}">
        <p14:creationId xmlns:p14="http://schemas.microsoft.com/office/powerpoint/2010/main" val="1686413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A835F-B1BB-BA3E-E537-D9F97ECC3488}"/>
              </a:ext>
            </a:extLst>
          </p:cNvPr>
          <p:cNvSpPr>
            <a:spLocks noGrp="1"/>
          </p:cNvSpPr>
          <p:nvPr>
            <p:ph type="title"/>
          </p:nvPr>
        </p:nvSpPr>
        <p:spPr>
          <a:xfrm>
            <a:off x="829056" y="246889"/>
            <a:ext cx="10515600" cy="576072"/>
          </a:xfrm>
        </p:spPr>
        <p:txBody>
          <a:bodyPr>
            <a:noAutofit/>
          </a:bodyPr>
          <a:lstStyle/>
          <a:p>
            <a:pPr algn="ctr"/>
            <a:r>
              <a:rPr lang="en-US" sz="5400" b="1" dirty="0" smtClean="0"/>
              <a:t>NOTABLE PROGRESS MADE </a:t>
            </a:r>
            <a:endParaRPr lang="en-US" sz="5400" b="1" dirty="0"/>
          </a:p>
        </p:txBody>
      </p:sp>
      <p:sp>
        <p:nvSpPr>
          <p:cNvPr id="3" name="Content Placeholder 2">
            <a:extLst>
              <a:ext uri="{FF2B5EF4-FFF2-40B4-BE49-F238E27FC236}">
                <a16:creationId xmlns:a16="http://schemas.microsoft.com/office/drawing/2014/main" id="{7389DEE3-A4B4-1E98-1D73-42B605859351}"/>
              </a:ext>
            </a:extLst>
          </p:cNvPr>
          <p:cNvSpPr>
            <a:spLocks noGrp="1"/>
          </p:cNvSpPr>
          <p:nvPr>
            <p:ph idx="1"/>
          </p:nvPr>
        </p:nvSpPr>
        <p:spPr>
          <a:xfrm>
            <a:off x="902208" y="950976"/>
            <a:ext cx="10515600" cy="5600891"/>
          </a:xfrm>
        </p:spPr>
        <p:txBody>
          <a:bodyPr/>
          <a:lstStyle/>
          <a:p>
            <a:r>
              <a:rPr lang="en-US" sz="3200" dirty="0"/>
              <a:t>progress is evident in development of legal and policy framework and in increasing access to education in all sub-sectors of education</a:t>
            </a:r>
          </a:p>
          <a:p>
            <a:r>
              <a:rPr lang="en-US" sz="3200" dirty="0"/>
              <a:t>Gender parity index from:</a:t>
            </a:r>
          </a:p>
          <a:p>
            <a:pPr marL="914400" lvl="2" indent="0">
              <a:buNone/>
            </a:pPr>
            <a:r>
              <a:rPr lang="en-US" sz="3600" b="1" dirty="0"/>
              <a:t> 0.72 in 1982 to 0.96 in 2002 to 1.04 in 2022 ***</a:t>
            </a:r>
          </a:p>
          <a:p>
            <a:r>
              <a:rPr lang="en-US" sz="3200" dirty="0"/>
              <a:t>Teacher Training has increase in capacity</a:t>
            </a:r>
          </a:p>
          <a:p>
            <a:r>
              <a:rPr lang="en-US" sz="3200" dirty="0"/>
              <a:t>Higher education landscape has also increase coupled with increased private sector participation</a:t>
            </a:r>
          </a:p>
          <a:p>
            <a:r>
              <a:rPr lang="en-US" sz="3200" dirty="0"/>
              <a:t>other innovative ODL approaches in higher education are expected to further increase access to higher education </a:t>
            </a:r>
          </a:p>
          <a:p>
            <a:endParaRPr lang="en-US" dirty="0"/>
          </a:p>
        </p:txBody>
      </p:sp>
    </p:spTree>
    <p:extLst>
      <p:ext uri="{BB962C8B-B14F-4D97-AF65-F5344CB8AC3E}">
        <p14:creationId xmlns:p14="http://schemas.microsoft.com/office/powerpoint/2010/main" val="1236731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0BE73-2F01-97BF-4B0B-FD34C2719005}"/>
              </a:ext>
            </a:extLst>
          </p:cNvPr>
          <p:cNvSpPr>
            <a:spLocks noGrp="1"/>
          </p:cNvSpPr>
          <p:nvPr>
            <p:ph type="title"/>
          </p:nvPr>
        </p:nvSpPr>
        <p:spPr>
          <a:xfrm>
            <a:off x="838200" y="365126"/>
            <a:ext cx="10515600" cy="1427098"/>
          </a:xfrm>
        </p:spPr>
        <p:txBody>
          <a:bodyPr>
            <a:noAutofit/>
          </a:bodyPr>
          <a:lstStyle/>
          <a:p>
            <a:pPr algn="ctr"/>
            <a:r>
              <a:rPr lang="en-US" sz="7200" b="1" dirty="0"/>
              <a:t>Outline</a:t>
            </a:r>
          </a:p>
        </p:txBody>
      </p:sp>
      <p:sp>
        <p:nvSpPr>
          <p:cNvPr id="3" name="Content Placeholder 2">
            <a:extLst>
              <a:ext uri="{FF2B5EF4-FFF2-40B4-BE49-F238E27FC236}">
                <a16:creationId xmlns:a16="http://schemas.microsoft.com/office/drawing/2014/main" id="{D96264DA-00C9-AE15-A0E8-7D7CF36E418A}"/>
              </a:ext>
            </a:extLst>
          </p:cNvPr>
          <p:cNvSpPr>
            <a:spLocks noGrp="1"/>
          </p:cNvSpPr>
          <p:nvPr>
            <p:ph idx="1"/>
          </p:nvPr>
        </p:nvSpPr>
        <p:spPr>
          <a:xfrm>
            <a:off x="838200" y="1052424"/>
            <a:ext cx="10515600" cy="5124539"/>
          </a:xfrm>
        </p:spPr>
        <p:txBody>
          <a:bodyPr/>
          <a:lstStyle/>
          <a:p>
            <a:endParaRPr lang="en-US" dirty="0"/>
          </a:p>
          <a:p>
            <a:endParaRPr lang="en-US" dirty="0"/>
          </a:p>
          <a:p>
            <a:r>
              <a:rPr lang="en-US" dirty="0"/>
              <a:t>Sources of information</a:t>
            </a:r>
          </a:p>
          <a:p>
            <a:r>
              <a:rPr lang="en-US" dirty="0"/>
              <a:t>The key Concepts</a:t>
            </a:r>
          </a:p>
          <a:p>
            <a:r>
              <a:rPr lang="en-US" dirty="0"/>
              <a:t>The Context of Education in Malawi</a:t>
            </a:r>
          </a:p>
          <a:p>
            <a:r>
              <a:rPr lang="en-US" dirty="0"/>
              <a:t>The Issues from the Evidence</a:t>
            </a:r>
          </a:p>
          <a:p>
            <a:r>
              <a:rPr lang="en-US" dirty="0"/>
              <a:t>The Transformation Agenda</a:t>
            </a:r>
          </a:p>
          <a:p>
            <a:r>
              <a:rPr lang="en-US" dirty="0"/>
              <a:t>The Key Messages</a:t>
            </a:r>
          </a:p>
          <a:p>
            <a:r>
              <a:rPr lang="en-US" dirty="0"/>
              <a:t>The three Takeaways</a:t>
            </a:r>
          </a:p>
          <a:p>
            <a:endParaRPr lang="en-US" dirty="0"/>
          </a:p>
          <a:p>
            <a:endParaRPr lang="en-US" dirty="0"/>
          </a:p>
        </p:txBody>
      </p:sp>
    </p:spTree>
    <p:extLst>
      <p:ext uri="{BB962C8B-B14F-4D97-AF65-F5344CB8AC3E}">
        <p14:creationId xmlns:p14="http://schemas.microsoft.com/office/powerpoint/2010/main" val="3716882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44A7E-5D39-D523-B1B8-7A3D8110DB21}"/>
              </a:ext>
            </a:extLst>
          </p:cNvPr>
          <p:cNvSpPr>
            <a:spLocks noGrp="1"/>
          </p:cNvSpPr>
          <p:nvPr>
            <p:ph type="title"/>
          </p:nvPr>
        </p:nvSpPr>
        <p:spPr>
          <a:xfrm>
            <a:off x="838200" y="365125"/>
            <a:ext cx="10515600" cy="677863"/>
          </a:xfrm>
        </p:spPr>
        <p:txBody>
          <a:bodyPr>
            <a:normAutofit fontScale="90000"/>
          </a:bodyPr>
          <a:lstStyle/>
          <a:p>
            <a:r>
              <a:rPr lang="en-US" b="1" dirty="0"/>
              <a:t>The Issues from the Evidence</a:t>
            </a:r>
          </a:p>
        </p:txBody>
      </p:sp>
      <p:sp>
        <p:nvSpPr>
          <p:cNvPr id="3" name="Content Placeholder 2">
            <a:extLst>
              <a:ext uri="{FF2B5EF4-FFF2-40B4-BE49-F238E27FC236}">
                <a16:creationId xmlns:a16="http://schemas.microsoft.com/office/drawing/2014/main" id="{2B3355C1-D247-8AF6-5709-286862D05C25}"/>
              </a:ext>
            </a:extLst>
          </p:cNvPr>
          <p:cNvSpPr>
            <a:spLocks noGrp="1"/>
          </p:cNvSpPr>
          <p:nvPr>
            <p:ph idx="1"/>
          </p:nvPr>
        </p:nvSpPr>
        <p:spPr>
          <a:xfrm>
            <a:off x="838200" y="1042988"/>
            <a:ext cx="10515600" cy="5133975"/>
          </a:xfrm>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 most disturbing feature that one encounters in Malawi when one looks at education statistics or visits a school is the tendency for enrolment to decrease as pupils progress to higher standards.</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aphicFrame>
        <p:nvGraphicFramePr>
          <p:cNvPr id="5" name="Chart 4">
            <a:extLst>
              <a:ext uri="{FF2B5EF4-FFF2-40B4-BE49-F238E27FC236}">
                <a16:creationId xmlns:a16="http://schemas.microsoft.com/office/drawing/2014/main" id="{395EE8D2-5F57-4AC0-3662-0A66170700A2}"/>
              </a:ext>
            </a:extLst>
          </p:cNvPr>
          <p:cNvGraphicFramePr>
            <a:graphicFrameLocks/>
          </p:cNvGraphicFramePr>
          <p:nvPr>
            <p:extLst>
              <p:ext uri="{D42A27DB-BD31-4B8C-83A1-F6EECF244321}">
                <p14:modId xmlns:p14="http://schemas.microsoft.com/office/powerpoint/2010/main" val="3433420729"/>
              </p:ext>
            </p:extLst>
          </p:nvPr>
        </p:nvGraphicFramePr>
        <p:xfrm>
          <a:off x="1555623" y="1988344"/>
          <a:ext cx="7800975" cy="3243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8786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CC7C-9A77-2601-4944-050EAD66BD32}"/>
              </a:ext>
            </a:extLst>
          </p:cNvPr>
          <p:cNvSpPr>
            <a:spLocks noGrp="1"/>
          </p:cNvSpPr>
          <p:nvPr>
            <p:ph type="title"/>
          </p:nvPr>
        </p:nvSpPr>
        <p:spPr>
          <a:xfrm>
            <a:off x="838200" y="303724"/>
            <a:ext cx="10515600" cy="878459"/>
          </a:xfrm>
        </p:spPr>
        <p:txBody>
          <a:bodyPr>
            <a:normAutofit/>
          </a:bodyPr>
          <a:lstStyle/>
          <a:p>
            <a:r>
              <a:rPr lang="en-US" sz="4800" b="1" dirty="0"/>
              <a:t>Sec. Enrolment as %age of Primary</a:t>
            </a:r>
          </a:p>
        </p:txBody>
      </p:sp>
      <p:graphicFrame>
        <p:nvGraphicFramePr>
          <p:cNvPr id="4" name="Content Placeholder 3">
            <a:extLst>
              <a:ext uri="{FF2B5EF4-FFF2-40B4-BE49-F238E27FC236}">
                <a16:creationId xmlns:a16="http://schemas.microsoft.com/office/drawing/2014/main" id="{FE984665-FA4A-9A3B-90D0-41C27C70126A}"/>
              </a:ext>
            </a:extLst>
          </p:cNvPr>
          <p:cNvGraphicFramePr>
            <a:graphicFrameLocks noGrp="1"/>
          </p:cNvGraphicFramePr>
          <p:nvPr>
            <p:ph idx="1"/>
            <p:extLst>
              <p:ext uri="{D42A27DB-BD31-4B8C-83A1-F6EECF244321}">
                <p14:modId xmlns:p14="http://schemas.microsoft.com/office/powerpoint/2010/main" val="3269263850"/>
              </p:ext>
            </p:extLst>
          </p:nvPr>
        </p:nvGraphicFramePr>
        <p:xfrm>
          <a:off x="1765300" y="1521618"/>
          <a:ext cx="9207501" cy="4593428"/>
        </p:xfrm>
        <a:graphic>
          <a:graphicData uri="http://schemas.openxmlformats.org/drawingml/2006/table">
            <a:tbl>
              <a:tblPr>
                <a:tableStyleId>{5C22544A-7EE6-4342-B048-85BDC9FD1C3A}</a:tableStyleId>
              </a:tblPr>
              <a:tblGrid>
                <a:gridCol w="1012669">
                  <a:extLst>
                    <a:ext uri="{9D8B030D-6E8A-4147-A177-3AD203B41FA5}">
                      <a16:colId xmlns:a16="http://schemas.microsoft.com/office/drawing/2014/main" val="2704765507"/>
                    </a:ext>
                  </a:extLst>
                </a:gridCol>
                <a:gridCol w="2664099">
                  <a:extLst>
                    <a:ext uri="{9D8B030D-6E8A-4147-A177-3AD203B41FA5}">
                      <a16:colId xmlns:a16="http://schemas.microsoft.com/office/drawing/2014/main" val="1958556776"/>
                    </a:ext>
                  </a:extLst>
                </a:gridCol>
                <a:gridCol w="1900703">
                  <a:extLst>
                    <a:ext uri="{9D8B030D-6E8A-4147-A177-3AD203B41FA5}">
                      <a16:colId xmlns:a16="http://schemas.microsoft.com/office/drawing/2014/main" val="644695819"/>
                    </a:ext>
                  </a:extLst>
                </a:gridCol>
                <a:gridCol w="841295">
                  <a:extLst>
                    <a:ext uri="{9D8B030D-6E8A-4147-A177-3AD203B41FA5}">
                      <a16:colId xmlns:a16="http://schemas.microsoft.com/office/drawing/2014/main" val="15453429"/>
                    </a:ext>
                  </a:extLst>
                </a:gridCol>
                <a:gridCol w="553073">
                  <a:extLst>
                    <a:ext uri="{9D8B030D-6E8A-4147-A177-3AD203B41FA5}">
                      <a16:colId xmlns:a16="http://schemas.microsoft.com/office/drawing/2014/main" val="1618162865"/>
                    </a:ext>
                  </a:extLst>
                </a:gridCol>
                <a:gridCol w="615391">
                  <a:extLst>
                    <a:ext uri="{9D8B030D-6E8A-4147-A177-3AD203B41FA5}">
                      <a16:colId xmlns:a16="http://schemas.microsoft.com/office/drawing/2014/main" val="1619670544"/>
                    </a:ext>
                  </a:extLst>
                </a:gridCol>
                <a:gridCol w="498545">
                  <a:extLst>
                    <a:ext uri="{9D8B030D-6E8A-4147-A177-3AD203B41FA5}">
                      <a16:colId xmlns:a16="http://schemas.microsoft.com/office/drawing/2014/main" val="1938702410"/>
                    </a:ext>
                  </a:extLst>
                </a:gridCol>
                <a:gridCol w="623181">
                  <a:extLst>
                    <a:ext uri="{9D8B030D-6E8A-4147-A177-3AD203B41FA5}">
                      <a16:colId xmlns:a16="http://schemas.microsoft.com/office/drawing/2014/main" val="4170831260"/>
                    </a:ext>
                  </a:extLst>
                </a:gridCol>
                <a:gridCol w="498545">
                  <a:extLst>
                    <a:ext uri="{9D8B030D-6E8A-4147-A177-3AD203B41FA5}">
                      <a16:colId xmlns:a16="http://schemas.microsoft.com/office/drawing/2014/main" val="2829784373"/>
                    </a:ext>
                  </a:extLst>
                </a:gridCol>
              </a:tblGrid>
              <a:tr h="1096142">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2800" u="none" strike="noStrike">
                          <a:effectLst/>
                        </a:rPr>
                        <a:t>Enrolment</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gridSpan="5">
                  <a:txBody>
                    <a:bodyPr/>
                    <a:lstStyle/>
                    <a:p>
                      <a:pPr algn="l" fontAlgn="b"/>
                      <a:r>
                        <a:rPr lang="en-US" sz="2800" u="none" strike="noStrike">
                          <a:effectLst/>
                        </a:rPr>
                        <a:t>Sec. as %age of Primary</a:t>
                      </a:r>
                      <a:endParaRPr lang="en-US" sz="28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35639183"/>
                  </a:ext>
                </a:extLst>
              </a:tr>
              <a:tr h="582881">
                <a:tc>
                  <a:txBody>
                    <a:bodyPr/>
                    <a:lstStyle/>
                    <a:p>
                      <a:pPr algn="l" fontAlgn="b"/>
                      <a:r>
                        <a:rPr lang="en-US" sz="2800" u="none" strike="noStrike">
                          <a:effectLst/>
                        </a:rPr>
                        <a:t>Year</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25075666"/>
                  </a:ext>
                </a:extLst>
              </a:tr>
              <a:tr h="582881">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2800" u="none" strike="noStrike">
                          <a:effectLst/>
                        </a:rPr>
                        <a:t>Primary</a:t>
                      </a:r>
                      <a:endParaRPr lang="en-US" sz="2800" b="0" i="0" u="none" strike="noStrike">
                        <a:solidFill>
                          <a:srgbClr val="000000"/>
                        </a:solidFill>
                        <a:effectLst/>
                        <a:latin typeface="Calibri" panose="020F0502020204030204" pitchFamily="34" charset="0"/>
                      </a:endParaRPr>
                    </a:p>
                  </a:txBody>
                  <a:tcPr marL="6350" marR="6350" marT="6350" marB="0" anchor="b"/>
                </a:tc>
                <a:tc gridSpan="2">
                  <a:txBody>
                    <a:bodyPr/>
                    <a:lstStyle/>
                    <a:p>
                      <a:pPr algn="l" fontAlgn="b"/>
                      <a:r>
                        <a:rPr lang="en-US" sz="2800" u="none" strike="noStrike">
                          <a:effectLst/>
                        </a:rPr>
                        <a:t>Secondary</a:t>
                      </a:r>
                      <a:endParaRPr lang="en-US" sz="28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US"/>
                    </a:p>
                  </a:txBody>
                  <a:tcPr/>
                </a:tc>
                <a:tc>
                  <a:txBody>
                    <a:bodyPr/>
                    <a:lstStyle/>
                    <a:p>
                      <a:pPr algn="l" fontAlgn="b"/>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50369404"/>
                  </a:ext>
                </a:extLst>
              </a:tr>
              <a:tr h="582881">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212946733"/>
                  </a:ext>
                </a:extLst>
              </a:tr>
              <a:tr h="582881">
                <a:tc>
                  <a:txBody>
                    <a:bodyPr/>
                    <a:lstStyle/>
                    <a:p>
                      <a:pPr algn="r" fontAlgn="b"/>
                      <a:r>
                        <a:rPr lang="en-US" sz="2800" u="none" strike="noStrike">
                          <a:effectLst/>
                        </a:rPr>
                        <a:t>1982</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dirty="0">
                          <a:effectLst/>
                        </a:rPr>
                        <a:t>88,2903</a:t>
                      </a:r>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dirty="0">
                          <a:effectLst/>
                        </a:rPr>
                        <a:t>19,329</a:t>
                      </a:r>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a:effectLst/>
                        </a:rPr>
                        <a:t>2%</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271701404"/>
                  </a:ext>
                </a:extLst>
              </a:tr>
              <a:tr h="582881">
                <a:tc>
                  <a:txBody>
                    <a:bodyPr/>
                    <a:lstStyle/>
                    <a:p>
                      <a:pPr algn="r" fontAlgn="b"/>
                      <a:r>
                        <a:rPr lang="en-US" sz="2800" u="none" strike="noStrike">
                          <a:effectLst/>
                        </a:rPr>
                        <a:t>2002</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a:effectLst/>
                        </a:rPr>
                        <a:t>3,164,191</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dirty="0">
                          <a:effectLst/>
                        </a:rPr>
                        <a:t>148,756</a:t>
                      </a:r>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a:effectLst/>
                        </a:rPr>
                        <a:t>5%</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461163191"/>
                  </a:ext>
                </a:extLst>
              </a:tr>
              <a:tr h="582881">
                <a:tc>
                  <a:txBody>
                    <a:bodyPr/>
                    <a:lstStyle/>
                    <a:p>
                      <a:pPr algn="r" fontAlgn="b"/>
                      <a:r>
                        <a:rPr lang="en-US" sz="2800" u="none" strike="noStrike">
                          <a:effectLst/>
                        </a:rPr>
                        <a:t>2022</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a:effectLst/>
                        </a:rPr>
                        <a:t>4,943,633</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dirty="0">
                          <a:effectLst/>
                        </a:rPr>
                        <a:t>441,102</a:t>
                      </a:r>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2800" u="none" strike="noStrike">
                          <a:effectLst/>
                        </a:rPr>
                        <a:t>9%</a:t>
                      </a:r>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28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58875610"/>
                  </a:ext>
                </a:extLst>
              </a:tr>
            </a:tbl>
          </a:graphicData>
        </a:graphic>
      </p:graphicFrame>
    </p:spTree>
    <p:extLst>
      <p:ext uri="{BB962C8B-B14F-4D97-AF65-F5344CB8AC3E}">
        <p14:creationId xmlns:p14="http://schemas.microsoft.com/office/powerpoint/2010/main" val="25432646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C8EBA-76E5-B64C-63D3-12A0F6763591}"/>
              </a:ext>
            </a:extLst>
          </p:cNvPr>
          <p:cNvSpPr>
            <a:spLocks noGrp="1"/>
          </p:cNvSpPr>
          <p:nvPr>
            <p:ph type="title"/>
          </p:nvPr>
        </p:nvSpPr>
        <p:spPr>
          <a:xfrm>
            <a:off x="838200" y="146304"/>
            <a:ext cx="10515600" cy="668084"/>
          </a:xfrm>
        </p:spPr>
        <p:txBody>
          <a:bodyPr>
            <a:noAutofit/>
          </a:bodyPr>
          <a:lstStyle/>
          <a:p>
            <a:pPr algn="ctr"/>
            <a:r>
              <a:rPr lang="en-US" sz="5400" b="1" dirty="0"/>
              <a:t>Issues Cont</a:t>
            </a:r>
            <a:r>
              <a:rPr lang="en-US" sz="5400" dirty="0"/>
              <a:t>.</a:t>
            </a:r>
          </a:p>
        </p:txBody>
      </p:sp>
      <p:sp>
        <p:nvSpPr>
          <p:cNvPr id="3" name="Content Placeholder 2">
            <a:extLst>
              <a:ext uri="{FF2B5EF4-FFF2-40B4-BE49-F238E27FC236}">
                <a16:creationId xmlns:a16="http://schemas.microsoft.com/office/drawing/2014/main" id="{438FDDE4-CBFC-301F-18C3-D753464C51DF}"/>
              </a:ext>
            </a:extLst>
          </p:cNvPr>
          <p:cNvSpPr>
            <a:spLocks noGrp="1"/>
          </p:cNvSpPr>
          <p:nvPr>
            <p:ph idx="1"/>
          </p:nvPr>
        </p:nvSpPr>
        <p:spPr>
          <a:xfrm>
            <a:off x="838200" y="814388"/>
            <a:ext cx="10515600" cy="5678486"/>
          </a:xfrm>
        </p:spPr>
        <p:txBody>
          <a:bodyPr>
            <a:normAutofit lnSpcReduction="10000"/>
          </a:bodyPr>
          <a:lstStyle/>
          <a:p>
            <a:r>
              <a:rPr lang="en-US" sz="32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The system has made significant progress in enrolling and maintaining pupils (especially girls) BUT</a:t>
            </a:r>
            <a:endParaRPr lang="en-US" sz="3200" dirty="0">
              <a:effectLst/>
              <a:latin typeface="Times New Roman" panose="02020603050405020304" pitchFamily="18" charset="0"/>
              <a:ea typeface="Calibri" panose="020F0502020204030204" pitchFamily="34" charset="0"/>
            </a:endParaRPr>
          </a:p>
          <a:p>
            <a:pPr lvl="1"/>
            <a:r>
              <a:rPr lang="en-US" sz="2800" dirty="0">
                <a:effectLst/>
                <a:latin typeface="Times New Roman" panose="02020603050405020304" pitchFamily="18" charset="0"/>
                <a:ea typeface="Calibri" panose="020F0502020204030204" pitchFamily="34" charset="0"/>
              </a:rPr>
              <a:t>overcrowding, shortage of teachers, shortage of textbooks and underinvesting in education (</a:t>
            </a:r>
            <a:r>
              <a:rPr lang="en-US" sz="2800" dirty="0" err="1">
                <a:effectLst/>
                <a:latin typeface="Times New Roman" panose="02020603050405020304" pitchFamily="18" charset="0"/>
                <a:ea typeface="Calibri" panose="020F0502020204030204" pitchFamily="34" charset="0"/>
              </a:rPr>
              <a:t>Nsapato</a:t>
            </a:r>
            <a:r>
              <a:rPr lang="en-US" sz="2800" dirty="0">
                <a:effectLst/>
                <a:latin typeface="Times New Roman" panose="02020603050405020304" pitchFamily="18" charset="0"/>
                <a:ea typeface="Calibri" panose="020F0502020204030204" pitchFamily="34" charset="0"/>
              </a:rPr>
              <a:t>).</a:t>
            </a:r>
          </a:p>
          <a:p>
            <a:r>
              <a:rPr lang="en-US" sz="3200" dirty="0">
                <a:effectLst/>
                <a:latin typeface="Times New Roman" panose="02020603050405020304" pitchFamily="18" charset="0"/>
                <a:ea typeface="Calibri" panose="020F0502020204030204" pitchFamily="34" charset="0"/>
              </a:rPr>
              <a:t>Consequently, learning outcomes are generally low (SACMEQ, PASS, MLA </a:t>
            </a:r>
            <a:r>
              <a:rPr lang="en-US" sz="3200" dirty="0" err="1">
                <a:effectLst/>
                <a:latin typeface="Times New Roman" panose="02020603050405020304" pitchFamily="18" charset="0"/>
                <a:ea typeface="Calibri" panose="020F0502020204030204" pitchFamily="34" charset="0"/>
              </a:rPr>
              <a:t>etc</a:t>
            </a:r>
            <a:r>
              <a:rPr lang="en-US" sz="3200" dirty="0">
                <a:effectLst/>
                <a:latin typeface="Times New Roman" panose="02020603050405020304" pitchFamily="18" charset="0"/>
                <a:ea typeface="Calibri" panose="020F0502020204030204" pitchFamily="34" charset="0"/>
              </a:rPr>
              <a:t>)</a:t>
            </a:r>
          </a:p>
          <a:p>
            <a:r>
              <a:rPr lang="en-US" sz="32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Also , despite increased numbers, evidence shows that not enough focus is placed on girls learning. </a:t>
            </a:r>
          </a:p>
          <a:p>
            <a:r>
              <a:rPr lang="en-US" sz="32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Evidence from the Malawi Longitudinal Schools Survey (World Bank) shows that girls already fall well behind boys in learning by the time they reach Standard 4. This gap in learning is an undesirable source of girls’ dropout in upper grades.</a:t>
            </a:r>
            <a:r>
              <a:rPr lang="en-US" sz="3200" dirty="0">
                <a:solidFill>
                  <a:srgbClr val="222222"/>
                </a:solidFill>
                <a:effectLst/>
                <a:latin typeface="Helvetica" panose="020B0604020202020204" pitchFamily="34" charset="0"/>
                <a:ea typeface="Calibri" panose="020F0502020204030204" pitchFamily="34" charset="0"/>
              </a:rPr>
              <a:t> </a:t>
            </a:r>
          </a:p>
          <a:p>
            <a:endParaRPr lang="en-US" dirty="0"/>
          </a:p>
        </p:txBody>
      </p:sp>
    </p:spTree>
    <p:extLst>
      <p:ext uri="{BB962C8B-B14F-4D97-AF65-F5344CB8AC3E}">
        <p14:creationId xmlns:p14="http://schemas.microsoft.com/office/powerpoint/2010/main" val="2043344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97E23-00F8-5831-381E-E4E9975B8DE8}"/>
              </a:ext>
            </a:extLst>
          </p:cNvPr>
          <p:cNvSpPr>
            <a:spLocks noGrp="1"/>
          </p:cNvSpPr>
          <p:nvPr>
            <p:ph type="title"/>
          </p:nvPr>
        </p:nvSpPr>
        <p:spPr>
          <a:xfrm>
            <a:off x="838200" y="100585"/>
            <a:ext cx="10515600" cy="484631"/>
          </a:xfrm>
        </p:spPr>
        <p:txBody>
          <a:bodyPr>
            <a:noAutofit/>
          </a:bodyPr>
          <a:lstStyle/>
          <a:p>
            <a:r>
              <a:rPr lang="en-US" sz="5400" b="1" dirty="0"/>
              <a:t>Issues Cont.</a:t>
            </a:r>
          </a:p>
        </p:txBody>
      </p:sp>
      <p:sp>
        <p:nvSpPr>
          <p:cNvPr id="3" name="Content Placeholder 2">
            <a:extLst>
              <a:ext uri="{FF2B5EF4-FFF2-40B4-BE49-F238E27FC236}">
                <a16:creationId xmlns:a16="http://schemas.microsoft.com/office/drawing/2014/main" id="{EA178421-79AB-782D-2D24-9BD4870F17E5}"/>
              </a:ext>
            </a:extLst>
          </p:cNvPr>
          <p:cNvSpPr>
            <a:spLocks noGrp="1"/>
          </p:cNvSpPr>
          <p:nvPr>
            <p:ph idx="1"/>
          </p:nvPr>
        </p:nvSpPr>
        <p:spPr>
          <a:xfrm>
            <a:off x="838200" y="1024129"/>
            <a:ext cx="10515600" cy="4846320"/>
          </a:xfrm>
        </p:spPr>
        <p:txBody>
          <a:bodyPr>
            <a:normAutofit/>
          </a:bodyPr>
          <a:lstStyle/>
          <a:p>
            <a:r>
              <a:rPr lang="en-US" dirty="0"/>
              <a:t>T</a:t>
            </a:r>
            <a:r>
              <a:rPr lang="en-US" dirty="0" smtClean="0"/>
              <a:t>he </a:t>
            </a:r>
            <a:r>
              <a:rPr lang="en-US" dirty="0"/>
              <a:t>World Bank found that schools where girls under-performed were typically those where headteachers were unaware of gender disparities in learning.</a:t>
            </a:r>
          </a:p>
          <a:p>
            <a:r>
              <a:rPr lang="en-US" dirty="0"/>
              <a:t>Overall, there are huge inequalities in the education sector to the disadvantage of some groups such as children with disabilities and those from remote and rural areas. </a:t>
            </a:r>
          </a:p>
          <a:p>
            <a:r>
              <a:rPr lang="en-US" dirty="0"/>
              <a:t>Further, it is high time our attention was paid to the secondary subsector.  We should all be concerned with what is happening to the millions of pupils the systems loses.</a:t>
            </a:r>
          </a:p>
          <a:p>
            <a:r>
              <a:rPr lang="en-US" dirty="0"/>
              <a:t>The rich are dominating higher levels of education especially in Universities (</a:t>
            </a:r>
            <a:r>
              <a:rPr lang="en-US" dirty="0" err="1"/>
              <a:t>Nsapato</a:t>
            </a:r>
            <a:r>
              <a:rPr lang="en-US" dirty="0" smtClean="0"/>
              <a:t>)</a:t>
            </a:r>
            <a:endParaRPr lang="en-US" dirty="0"/>
          </a:p>
        </p:txBody>
      </p:sp>
    </p:spTree>
    <p:extLst>
      <p:ext uri="{BB962C8B-B14F-4D97-AF65-F5344CB8AC3E}">
        <p14:creationId xmlns:p14="http://schemas.microsoft.com/office/powerpoint/2010/main" val="7572174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F004B-F968-4971-7EA3-CF32368F2054}"/>
              </a:ext>
            </a:extLst>
          </p:cNvPr>
          <p:cNvSpPr>
            <a:spLocks noGrp="1"/>
          </p:cNvSpPr>
          <p:nvPr>
            <p:ph type="title"/>
          </p:nvPr>
        </p:nvSpPr>
        <p:spPr>
          <a:xfrm>
            <a:off x="838200" y="365126"/>
            <a:ext cx="10515600" cy="692150"/>
          </a:xfrm>
        </p:spPr>
        <p:txBody>
          <a:bodyPr>
            <a:normAutofit fontScale="90000"/>
          </a:bodyPr>
          <a:lstStyle/>
          <a:p>
            <a:r>
              <a:rPr lang="en-US" b="1" dirty="0"/>
              <a:t>Transforming Education Agenda</a:t>
            </a:r>
          </a:p>
        </p:txBody>
      </p:sp>
      <p:sp>
        <p:nvSpPr>
          <p:cNvPr id="3" name="Content Placeholder 2">
            <a:extLst>
              <a:ext uri="{FF2B5EF4-FFF2-40B4-BE49-F238E27FC236}">
                <a16:creationId xmlns:a16="http://schemas.microsoft.com/office/drawing/2014/main" id="{76C522E9-A82B-51EA-2F26-FF14182EC3AD}"/>
              </a:ext>
            </a:extLst>
          </p:cNvPr>
          <p:cNvSpPr>
            <a:spLocks noGrp="1"/>
          </p:cNvSpPr>
          <p:nvPr>
            <p:ph idx="1"/>
          </p:nvPr>
        </p:nvSpPr>
        <p:spPr>
          <a:xfrm>
            <a:off x="838200" y="1057276"/>
            <a:ext cx="10515600" cy="5119687"/>
          </a:xfrm>
        </p:spPr>
        <p:txBody>
          <a:bodyPr>
            <a:normAutofit/>
          </a:bodyPr>
          <a:lstStyle/>
          <a:p>
            <a:r>
              <a:rPr lang="en-US" sz="1800" dirty="0">
                <a:solidFill>
                  <a:srgbClr val="242424"/>
                </a:solidFill>
                <a:effectLst/>
                <a:latin typeface="Helvetica" panose="020B0604020202020204" pitchFamily="34" charset="0"/>
                <a:ea typeface="Calibri" panose="020F0502020204030204" pitchFamily="34" charset="0"/>
                <a:cs typeface="Times New Roman" panose="02020603050405020304" pitchFamily="18" charset="0"/>
              </a:rPr>
              <a:t>The UN Transforming Education Summit- 2022 – sept. 16. 17. 19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3B3B3B"/>
                </a:solidFill>
                <a:effectLst/>
                <a:latin typeface="Helvetica" panose="020B0604020202020204" pitchFamily="34" charset="0"/>
                <a:ea typeface="Times New Roman" panose="02020603050405020304" pitchFamily="18" charset="0"/>
                <a:cs typeface="Times New Roman" panose="02020603050405020304" pitchFamily="18" charset="0"/>
              </a:rPr>
              <a:t>It sought to seek </a:t>
            </a:r>
            <a:r>
              <a:rPr lang="en-US" sz="1800" b="1" dirty="0">
                <a:solidFill>
                  <a:srgbClr val="3B3B3B"/>
                </a:solidFill>
                <a:effectLst/>
                <a:latin typeface="Helvetica" panose="020B0604020202020204" pitchFamily="34" charset="0"/>
                <a:ea typeface="Times New Roman" panose="02020603050405020304" pitchFamily="18" charset="0"/>
                <a:cs typeface="Times New Roman" panose="02020603050405020304" pitchFamily="18" charset="0"/>
              </a:rPr>
              <a:t>to renew “our collective commitment to education and lifelong learning as a pre-eminent public good.” </a:t>
            </a:r>
          </a:p>
          <a:p>
            <a:r>
              <a:rPr lang="en-US" sz="1800" dirty="0">
                <a:solidFill>
                  <a:srgbClr val="4D4D4D"/>
                </a:solidFill>
                <a:effectLst/>
                <a:latin typeface="Arial" panose="020B0604020202020204" pitchFamily="34" charset="0"/>
                <a:ea typeface="Times New Roman" panose="02020603050405020304" pitchFamily="18" charset="0"/>
              </a:rPr>
              <a:t>to </a:t>
            </a:r>
            <a:r>
              <a:rPr lang="en-US" sz="1800" b="1" dirty="0">
                <a:solidFill>
                  <a:srgbClr val="4D4D4D"/>
                </a:solidFill>
                <a:effectLst/>
                <a:latin typeface="Arial" panose="020B0604020202020204" pitchFamily="34" charset="0"/>
                <a:ea typeface="Times New Roman" panose="02020603050405020304" pitchFamily="18" charset="0"/>
              </a:rPr>
              <a:t>rethink and reimagine</a:t>
            </a:r>
            <a:r>
              <a:rPr lang="en-US" sz="1800" dirty="0">
                <a:solidFill>
                  <a:srgbClr val="4D4D4D"/>
                </a:solidFill>
                <a:effectLst/>
                <a:latin typeface="Arial" panose="020B0604020202020204" pitchFamily="34" charset="0"/>
                <a:ea typeface="Times New Roman" panose="02020603050405020304" pitchFamily="18" charset="0"/>
              </a:rPr>
              <a:t> the purpose, content and delivery of education</a:t>
            </a:r>
            <a:endParaRPr lang="en-US" sz="1800" b="1" dirty="0">
              <a:solidFill>
                <a:srgbClr val="3B3B3B"/>
              </a:solidFill>
              <a:effectLst/>
              <a:latin typeface="Helvetica" panose="020B0604020202020204" pitchFamily="34" charset="0"/>
              <a:ea typeface="Times New Roman" panose="02020603050405020304" pitchFamily="18" charset="0"/>
              <a:cs typeface="Times New Roman" panose="02020603050405020304" pitchFamily="18" charset="0"/>
            </a:endParaRPr>
          </a:p>
          <a:p>
            <a:r>
              <a:rPr lang="en-US" sz="1800" dirty="0">
                <a:solidFill>
                  <a:srgbClr val="3B3B3B"/>
                </a:solidFill>
                <a:effectLst/>
                <a:latin typeface="Helvetica" panose="020B0604020202020204" pitchFamily="34" charset="0"/>
                <a:ea typeface="Times New Roman" panose="02020603050405020304" pitchFamily="18" charset="0"/>
              </a:rPr>
              <a:t>National consultations that aim at developing a shared vision, commitment, and alignment of action across constituencies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five thematic action tracks of the UN Transforming Education Summit process </a:t>
            </a:r>
          </a:p>
          <a:p>
            <a:r>
              <a:rPr lang="en-US" dirty="0"/>
              <a:t>based on ideas, principles and proposals contained in the report of the International Commission on the Futures of Education: 	</a:t>
            </a:r>
            <a:r>
              <a:rPr lang="en-US" b="1" i="1" dirty="0"/>
              <a:t>Reimagining Our Futures Together: A new social contract for 	education.</a:t>
            </a:r>
          </a:p>
        </p:txBody>
      </p:sp>
    </p:spTree>
    <p:extLst>
      <p:ext uri="{BB962C8B-B14F-4D97-AF65-F5344CB8AC3E}">
        <p14:creationId xmlns:p14="http://schemas.microsoft.com/office/powerpoint/2010/main" val="721874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21DCB-0DD3-7CE0-972E-79D7F11A99E6}"/>
              </a:ext>
            </a:extLst>
          </p:cNvPr>
          <p:cNvSpPr>
            <a:spLocks noGrp="1"/>
          </p:cNvSpPr>
          <p:nvPr>
            <p:ph type="ctrTitle"/>
          </p:nvPr>
        </p:nvSpPr>
        <p:spPr>
          <a:xfrm>
            <a:off x="1524000" y="1122363"/>
            <a:ext cx="9144000" cy="1355661"/>
          </a:xfrm>
        </p:spPr>
        <p:txBody>
          <a:bodyPr>
            <a:normAutofit/>
          </a:bodyPr>
          <a:lstStyle/>
          <a:p>
            <a:r>
              <a:rPr lang="en-US" sz="5400" dirty="0">
                <a:solidFill>
                  <a:srgbClr val="4D4D4D"/>
                </a:solidFill>
                <a:effectLst/>
                <a:latin typeface="Arial" panose="020B0604020202020204" pitchFamily="34" charset="0"/>
                <a:ea typeface="Times New Roman" panose="02020603050405020304" pitchFamily="18" charset="0"/>
              </a:rPr>
              <a:t>The Thematic Action Tracks</a:t>
            </a:r>
            <a:endParaRPr lang="en-US" sz="5400" dirty="0"/>
          </a:p>
        </p:txBody>
      </p:sp>
      <p:sp>
        <p:nvSpPr>
          <p:cNvPr id="3" name="Subtitle 2">
            <a:extLst>
              <a:ext uri="{FF2B5EF4-FFF2-40B4-BE49-F238E27FC236}">
                <a16:creationId xmlns:a16="http://schemas.microsoft.com/office/drawing/2014/main" id="{98985AB8-BB1D-1F9A-6D51-313E1BEC44AD}"/>
              </a:ext>
            </a:extLst>
          </p:cNvPr>
          <p:cNvSpPr>
            <a:spLocks noGrp="1"/>
          </p:cNvSpPr>
          <p:nvPr>
            <p:ph type="subTitle" idx="1"/>
          </p:nvPr>
        </p:nvSpPr>
        <p:spPr>
          <a:xfrm>
            <a:off x="1524000" y="3602038"/>
            <a:ext cx="9384792" cy="2167826"/>
          </a:xfrm>
        </p:spPr>
        <p:txBody>
          <a:bodyPr/>
          <a:lstStyle/>
          <a:p>
            <a:r>
              <a:rPr lang="en-US" dirty="0"/>
              <a:t>Outcomes from both the New York Summit and the National Consultations</a:t>
            </a:r>
          </a:p>
          <a:p>
            <a:r>
              <a:rPr lang="en-US" dirty="0"/>
              <a:t>However, I concentrate on our national Consultations</a:t>
            </a:r>
          </a:p>
        </p:txBody>
      </p:sp>
    </p:spTree>
    <p:extLst>
      <p:ext uri="{BB962C8B-B14F-4D97-AF65-F5344CB8AC3E}">
        <p14:creationId xmlns:p14="http://schemas.microsoft.com/office/powerpoint/2010/main" val="14260735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82F58-C1A8-B196-A662-E287A7E58DA0}"/>
              </a:ext>
            </a:extLst>
          </p:cNvPr>
          <p:cNvSpPr>
            <a:spLocks noGrp="1"/>
          </p:cNvSpPr>
          <p:nvPr>
            <p:ph type="title"/>
          </p:nvPr>
        </p:nvSpPr>
        <p:spPr>
          <a:xfrm>
            <a:off x="838200" y="365125"/>
            <a:ext cx="10515600" cy="885031"/>
          </a:xfrm>
        </p:spPr>
        <p:txBody>
          <a:bodyPr>
            <a:normAutofit/>
          </a:bodyPr>
          <a:lstStyle/>
          <a:p>
            <a:r>
              <a:rPr lang="en-US" sz="4800" dirty="0">
                <a:solidFill>
                  <a:srgbClr val="242424"/>
                </a:solidFill>
                <a:effectLst/>
                <a:latin typeface="Helvetica" panose="020B0604020202020204" pitchFamily="34" charset="0"/>
                <a:ea typeface="Calibri" panose="020F0502020204030204" pitchFamily="34" charset="0"/>
              </a:rPr>
              <a:t>Zohra </a:t>
            </a:r>
            <a:r>
              <a:rPr lang="en-US" sz="4800" dirty="0" err="1">
                <a:solidFill>
                  <a:srgbClr val="242424"/>
                </a:solidFill>
                <a:effectLst/>
                <a:latin typeface="Helvetica" panose="020B0604020202020204" pitchFamily="34" charset="0"/>
                <a:ea typeface="Calibri" panose="020F0502020204030204" pitchFamily="34" charset="0"/>
              </a:rPr>
              <a:t>Yermeche</a:t>
            </a:r>
            <a:r>
              <a:rPr lang="en-US" sz="4800" dirty="0" err="1">
                <a:solidFill>
                  <a:srgbClr val="242424"/>
                </a:solidFill>
                <a:latin typeface="Helvetica" panose="020B0604020202020204" pitchFamily="34" charset="0"/>
                <a:ea typeface="Calibri" panose="020F0502020204030204" pitchFamily="34" charset="0"/>
              </a:rPr>
              <a:t>’s</a:t>
            </a:r>
            <a:r>
              <a:rPr lang="en-US" sz="4800" dirty="0">
                <a:solidFill>
                  <a:srgbClr val="242424"/>
                </a:solidFill>
                <a:latin typeface="Helvetica" panose="020B0604020202020204" pitchFamily="34" charset="0"/>
                <a:ea typeface="Calibri" panose="020F0502020204030204" pitchFamily="34" charset="0"/>
              </a:rPr>
              <a:t> Three take aways</a:t>
            </a:r>
            <a:endParaRPr lang="en-US" sz="4800" dirty="0"/>
          </a:p>
        </p:txBody>
      </p:sp>
      <p:sp>
        <p:nvSpPr>
          <p:cNvPr id="3" name="Content Placeholder 2">
            <a:extLst>
              <a:ext uri="{FF2B5EF4-FFF2-40B4-BE49-F238E27FC236}">
                <a16:creationId xmlns:a16="http://schemas.microsoft.com/office/drawing/2014/main" id="{6BB0AA7D-2B8C-EEE6-CFDB-BA56BC724234}"/>
              </a:ext>
            </a:extLst>
          </p:cNvPr>
          <p:cNvSpPr>
            <a:spLocks noGrp="1"/>
          </p:cNvSpPr>
          <p:nvPr>
            <p:ph idx="1"/>
          </p:nvPr>
        </p:nvSpPr>
        <p:spPr>
          <a:xfrm>
            <a:off x="838200" y="1321594"/>
            <a:ext cx="10515600" cy="4855369"/>
          </a:xfrm>
        </p:spPr>
        <p:txBody>
          <a:bodyPr>
            <a:normAutofit fontScale="92500"/>
          </a:bodyPr>
          <a:lstStyle/>
          <a:p>
            <a:pPr marL="0" marR="0">
              <a:lnSpc>
                <a:spcPct val="107000"/>
              </a:lnSpc>
              <a:spcBef>
                <a:spcPts val="0"/>
              </a:spcBef>
              <a:spcAft>
                <a:spcPts val="800"/>
              </a:spcAft>
            </a:pPr>
            <a:r>
              <a:rPr lang="en-US" sz="2400" dirty="0">
                <a:solidFill>
                  <a:srgbClr val="242424"/>
                </a:solidFill>
                <a:latin typeface="Helvetica" panose="020B0604020202020204" pitchFamily="34" charset="0"/>
                <a:ea typeface="Calibri" panose="020F0502020204030204" pitchFamily="34" charset="0"/>
              </a:rPr>
              <a:t>H</a:t>
            </a:r>
            <a:r>
              <a:rPr lang="en-US" sz="2400" dirty="0" smtClean="0">
                <a:solidFill>
                  <a:srgbClr val="242424"/>
                </a:solidFill>
                <a:effectLst/>
                <a:latin typeface="Helvetica" panose="020B0604020202020204" pitchFamily="34" charset="0"/>
                <a:ea typeface="Calibri" panose="020F0502020204030204" pitchFamily="34" charset="0"/>
              </a:rPr>
              <a:t>ead </a:t>
            </a:r>
            <a:r>
              <a:rPr lang="en-US" sz="2400" dirty="0">
                <a:solidFill>
                  <a:srgbClr val="242424"/>
                </a:solidFill>
                <a:effectLst/>
                <a:latin typeface="Helvetica" panose="020B0604020202020204" pitchFamily="34" charset="0"/>
                <a:ea typeface="Calibri" panose="020F0502020204030204" pitchFamily="34" charset="0"/>
              </a:rPr>
              <a:t>of Ericsson's global flagship education program </a:t>
            </a:r>
            <a:endParaRPr lang="en-US" sz="2400" dirty="0">
              <a:solidFill>
                <a:srgbClr val="242424"/>
              </a:solidFill>
              <a:effectLst/>
              <a:latin typeface="Helvetica" panose="020B060402020202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00" dirty="0">
                <a:solidFill>
                  <a:srgbClr val="242424"/>
                </a:solidFill>
                <a:effectLst/>
                <a:latin typeface="Helvetica" panose="020B0604020202020204" pitchFamily="34" charset="0"/>
                <a:ea typeface="Times New Roman" panose="02020603050405020304" pitchFamily="18" charset="0"/>
                <a:cs typeface="Times New Roman" panose="02020603050405020304" pitchFamily="18" charset="0"/>
              </a:rPr>
              <a:t>According to her, sh</a:t>
            </a:r>
            <a:r>
              <a:rPr lang="en-US" sz="2400" dirty="0">
                <a:solidFill>
                  <a:srgbClr val="242424"/>
                </a:solidFill>
                <a:latin typeface="Helvetica" panose="020B0604020202020204" pitchFamily="34" charset="0"/>
                <a:ea typeface="Times New Roman" panose="02020603050405020304" pitchFamily="18" charset="0"/>
                <a:cs typeface="Times New Roman" panose="02020603050405020304" pitchFamily="18" charset="0"/>
              </a:rPr>
              <a:t>e heard </a:t>
            </a:r>
            <a:r>
              <a:rPr lang="en-US" sz="2400" dirty="0">
                <a:solidFill>
                  <a:srgbClr val="242424"/>
                </a:solidFill>
                <a:effectLst/>
                <a:latin typeface="Helvetica" panose="020B0604020202020204" pitchFamily="34" charset="0"/>
                <a:ea typeface="Calibri" panose="020F0502020204030204" pitchFamily="34" charset="0"/>
              </a:rPr>
              <a:t>repeated claims that: </a:t>
            </a:r>
          </a:p>
          <a:p>
            <a:pPr marL="914400" lvl="2">
              <a:lnSpc>
                <a:spcPct val="107000"/>
              </a:lnSpc>
              <a:spcBef>
                <a:spcPts val="0"/>
              </a:spcBef>
              <a:spcAft>
                <a:spcPts val="800"/>
              </a:spcAft>
            </a:pPr>
            <a:r>
              <a:rPr lang="en-US" sz="2400" dirty="0">
                <a:solidFill>
                  <a:srgbClr val="242424"/>
                </a:solidFill>
                <a:effectLst/>
                <a:latin typeface="Helvetica" panose="020B0604020202020204" pitchFamily="34" charset="0"/>
                <a:ea typeface="Calibri" panose="020F0502020204030204" pitchFamily="34" charset="0"/>
              </a:rPr>
              <a:t>We have the education system of the 19th century, the education practitioners of the 20</a:t>
            </a:r>
            <a:r>
              <a:rPr lang="en-US" sz="2400" baseline="30000" dirty="0">
                <a:solidFill>
                  <a:srgbClr val="242424"/>
                </a:solidFill>
                <a:effectLst/>
                <a:latin typeface="Helvetica" panose="020B0604020202020204" pitchFamily="34" charset="0"/>
                <a:ea typeface="Calibri" panose="020F0502020204030204" pitchFamily="34" charset="0"/>
              </a:rPr>
              <a:t>th</a:t>
            </a:r>
            <a:r>
              <a:rPr lang="en-US" sz="2400" dirty="0">
                <a:solidFill>
                  <a:srgbClr val="242424"/>
                </a:solidFill>
                <a:effectLst/>
                <a:latin typeface="Helvetica" panose="020B0604020202020204" pitchFamily="34" charset="0"/>
                <a:ea typeface="Calibri" panose="020F0502020204030204" pitchFamily="34" charset="0"/>
              </a:rPr>
              <a:t> century and the learners of the 21st century. </a:t>
            </a:r>
            <a:endParaRPr lang="en-US" sz="2400" dirty="0">
              <a:solidFill>
                <a:srgbClr val="242424"/>
              </a:solidFill>
              <a:effectLst/>
              <a:latin typeface="Helvetica" panose="020B060402020202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pPr>
            <a:r>
              <a:rPr lang="en-US" sz="2400" dirty="0">
                <a:solidFill>
                  <a:srgbClr val="242424"/>
                </a:solidFill>
                <a:effectLst/>
                <a:latin typeface="Helvetica" panose="020B0604020202020204" pitchFamily="34" charset="0"/>
                <a:ea typeface="Times New Roman" panose="02020603050405020304" pitchFamily="18" charset="0"/>
                <a:cs typeface="Times New Roman" panose="02020603050405020304" pitchFamily="18" charset="0"/>
              </a:rPr>
              <a:t>Take aways are:</a:t>
            </a:r>
          </a:p>
          <a:p>
            <a:pPr marL="457200" lvl="1">
              <a:lnSpc>
                <a:spcPct val="107000"/>
              </a:lnSpc>
              <a:spcBef>
                <a:spcPts val="0"/>
              </a:spcBef>
              <a:spcAft>
                <a:spcPts val="800"/>
              </a:spcAft>
            </a:pPr>
            <a:r>
              <a:rPr lang="en-US" dirty="0">
                <a:solidFill>
                  <a:srgbClr val="242424"/>
                </a:solidFill>
                <a:effectLst/>
                <a:latin typeface="Helvetica" panose="020B0604020202020204" pitchFamily="34" charset="0"/>
                <a:ea typeface="Times New Roman" panose="02020603050405020304" pitchFamily="18" charset="0"/>
                <a:cs typeface="Times New Roman" panose="02020603050405020304" pitchFamily="18" charset="0"/>
              </a:rPr>
              <a:t>Let the youth be in the driver’s seat. Youth </a:t>
            </a:r>
            <a:r>
              <a:rPr lang="en-US" dirty="0">
                <a:solidFill>
                  <a:srgbClr val="4D4D4D"/>
                </a:solidFill>
                <a:effectLst/>
                <a:latin typeface="Arial" panose="020B0604020202020204" pitchFamily="34" charset="0"/>
                <a:ea typeface="Times New Roman" panose="02020603050405020304" pitchFamily="18" charset="0"/>
                <a:cs typeface="Times New Roman" panose="02020603050405020304" pitchFamily="18" charset="0"/>
              </a:rPr>
              <a:t>meaningfully engaged as full-fledged partners, and not only beneficiaries, in education policy and decision-making, working alongside their governments, teachers, civil society, international organizations, the United Nations, and others on transforming education.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pPr>
            <a:r>
              <a:rPr lang="en-US" dirty="0">
                <a:solidFill>
                  <a:srgbClr val="242424"/>
                </a:solidFill>
                <a:effectLst/>
                <a:latin typeface="Helvetica" panose="020B0604020202020204" pitchFamily="34" charset="0"/>
                <a:ea typeface="Times New Roman" panose="02020603050405020304" pitchFamily="18" charset="0"/>
                <a:cs typeface="Times New Roman" panose="02020603050405020304" pitchFamily="18" charset="0"/>
              </a:rPr>
              <a:t>The power of partnerships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pPr>
            <a:r>
              <a:rPr lang="en-US" dirty="0">
                <a:solidFill>
                  <a:srgbClr val="242424"/>
                </a:solidFill>
                <a:effectLst/>
                <a:latin typeface="Helvetica" panose="020B0604020202020204" pitchFamily="34" charset="0"/>
                <a:ea typeface="Times New Roman" panose="02020603050405020304" pitchFamily="18" charset="0"/>
                <a:cs typeface="Times New Roman" panose="02020603050405020304" pitchFamily="18" charset="0"/>
              </a:rPr>
              <a:t>Digitalization is key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96339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7A135-449F-340A-77C7-F56C99094625}"/>
              </a:ext>
            </a:extLst>
          </p:cNvPr>
          <p:cNvSpPr>
            <a:spLocks noGrp="1"/>
          </p:cNvSpPr>
          <p:nvPr>
            <p:ph type="title"/>
          </p:nvPr>
        </p:nvSpPr>
        <p:spPr>
          <a:xfrm>
            <a:off x="838200" y="1"/>
            <a:ext cx="10515600" cy="1035844"/>
          </a:xfrm>
        </p:spPr>
        <p:txBody>
          <a:bodyPr>
            <a:normAutofit/>
          </a:bodyPr>
          <a:lstStyle/>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Transforming Education National Consultations Outcomes –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Mindano</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and Sharra</a:t>
            </a:r>
            <a:endParaRPr lang="en-US" sz="2800" b="1" dirty="0"/>
          </a:p>
        </p:txBody>
      </p:sp>
      <p:sp>
        <p:nvSpPr>
          <p:cNvPr id="3" name="Content Placeholder 2">
            <a:extLst>
              <a:ext uri="{FF2B5EF4-FFF2-40B4-BE49-F238E27FC236}">
                <a16:creationId xmlns:a16="http://schemas.microsoft.com/office/drawing/2014/main" id="{E94A5194-1CC3-6C8B-B7BC-0E6A766E85BD}"/>
              </a:ext>
            </a:extLst>
          </p:cNvPr>
          <p:cNvSpPr>
            <a:spLocks noGrp="1"/>
          </p:cNvSpPr>
          <p:nvPr>
            <p:ph idx="1"/>
          </p:nvPr>
        </p:nvSpPr>
        <p:spPr>
          <a:xfrm>
            <a:off x="838200" y="1264444"/>
            <a:ext cx="10515600" cy="5141119"/>
          </a:xfrm>
        </p:spPr>
        <p:txBody>
          <a:bodyPr>
            <a:normAutofit/>
          </a:bodyPr>
          <a:lstStyle/>
          <a:p>
            <a:r>
              <a:rPr lang="en-US" sz="2400" dirty="0"/>
              <a:t>Key Informant Interviews; Focus Group Discussions (virtual and in-person); National Education Summit</a:t>
            </a:r>
          </a:p>
          <a:p>
            <a:r>
              <a:rPr lang="en-US" sz="2400" dirty="0"/>
              <a:t>Main Messages</a:t>
            </a:r>
          </a:p>
          <a:p>
            <a:pPr lvl="1"/>
            <a:r>
              <a:rPr lang="en-US" dirty="0"/>
              <a:t>current global challenges have a particular urgency in the context of the newest emergencies emanating from the covid-19 pandemic, the climate crisis, nationalist jingoism, democratic deficiencies, inequality, and the war on science. </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effects of school closures and lack of in-person education will continue to have lifelong impacts on the social, intellectual, and mental well-being of millions of young people, especially on those already vulnerable and marginalized. </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Protection from gender-based violence, child marriage, child labor, as well as prevention of early pregnancy and school dropouts will remain urgent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17190096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5B8B3-B7C1-9D8D-1623-AF2BC2B080AD}"/>
              </a:ext>
            </a:extLst>
          </p:cNvPr>
          <p:cNvSpPr>
            <a:spLocks noGrp="1"/>
          </p:cNvSpPr>
          <p:nvPr>
            <p:ph type="title"/>
          </p:nvPr>
        </p:nvSpPr>
        <p:spPr>
          <a:xfrm>
            <a:off x="838200" y="50007"/>
            <a:ext cx="10515600" cy="771524"/>
          </a:xfrm>
        </p:spPr>
        <p:txBody>
          <a:bodyPr>
            <a:normAutofit fontScale="90000"/>
          </a:bodyPr>
          <a:lstStyle/>
          <a:p>
            <a:r>
              <a:rPr lang="en-US" b="1" dirty="0"/>
              <a:t>Thematic Action Track One: Inclusive, equitable, safe and healthy schools</a:t>
            </a:r>
          </a:p>
        </p:txBody>
      </p:sp>
      <p:sp>
        <p:nvSpPr>
          <p:cNvPr id="3" name="Content Placeholder 2">
            <a:extLst>
              <a:ext uri="{FF2B5EF4-FFF2-40B4-BE49-F238E27FC236}">
                <a16:creationId xmlns:a16="http://schemas.microsoft.com/office/drawing/2014/main" id="{5CADC70E-16B9-A765-A764-F10328E904A5}"/>
              </a:ext>
            </a:extLst>
          </p:cNvPr>
          <p:cNvSpPr>
            <a:spLocks noGrp="1"/>
          </p:cNvSpPr>
          <p:nvPr>
            <p:ph idx="1"/>
          </p:nvPr>
        </p:nvSpPr>
        <p:spPr>
          <a:xfrm>
            <a:off x="838200" y="1170432"/>
            <a:ext cx="10515600" cy="5466112"/>
          </a:xfrm>
        </p:spPr>
        <p:txBody>
          <a:bodyPr>
            <a:normAutofit lnSpcReduction="10000"/>
          </a:bodyPr>
          <a:lstStyle/>
          <a:p>
            <a:r>
              <a:rPr lang="en-US" dirty="0"/>
              <a:t>Improving the quality, safety, and inclusion of school learning environments</a:t>
            </a:r>
          </a:p>
          <a:p>
            <a:r>
              <a:rPr lang="en-US" dirty="0"/>
              <a:t>Renewed focus on inclusive and special needs education</a:t>
            </a:r>
          </a:p>
          <a:p>
            <a:r>
              <a:rPr lang="en-US" dirty="0"/>
              <a:t>Expanding environments for early childhood development and education</a:t>
            </a:r>
          </a:p>
          <a:p>
            <a:r>
              <a:rPr lang="en-US" dirty="0"/>
              <a:t>Enrich learning environments beyond formal schooling and throughout life</a:t>
            </a:r>
          </a:p>
          <a:p>
            <a:r>
              <a:rPr lang="en-US" dirty="0"/>
              <a:t>Child protection and tackling gender-based violence</a:t>
            </a:r>
          </a:p>
          <a:p>
            <a:r>
              <a:rPr lang="en-US" dirty="0"/>
              <a:t>Strengthen school infrastructure, organization, administration, and supports</a:t>
            </a:r>
          </a:p>
          <a:p>
            <a:r>
              <a:rPr lang="en-US" dirty="0"/>
              <a:t>Strengthening capacity for school governance</a:t>
            </a:r>
          </a:p>
          <a:p>
            <a:r>
              <a:rPr lang="en-US" dirty="0"/>
              <a:t>Preparing schools for future disruptions</a:t>
            </a:r>
          </a:p>
        </p:txBody>
      </p:sp>
    </p:spTree>
    <p:extLst>
      <p:ext uri="{BB962C8B-B14F-4D97-AF65-F5344CB8AC3E}">
        <p14:creationId xmlns:p14="http://schemas.microsoft.com/office/powerpoint/2010/main" val="7721972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0A646-BA59-7D17-71A7-11A0D4F6408C}"/>
              </a:ext>
            </a:extLst>
          </p:cNvPr>
          <p:cNvSpPr>
            <a:spLocks noGrp="1"/>
          </p:cNvSpPr>
          <p:nvPr>
            <p:ph type="title"/>
          </p:nvPr>
        </p:nvSpPr>
        <p:spPr>
          <a:xfrm>
            <a:off x="838200" y="171451"/>
            <a:ext cx="10515600" cy="1085849"/>
          </a:xfrm>
        </p:spPr>
        <p:txBody>
          <a:bodyPr>
            <a:normAutofit fontScale="90000"/>
          </a:bodyPr>
          <a:lstStyle/>
          <a:p>
            <a:r>
              <a:rPr lang="en-US" b="1" dirty="0"/>
              <a:t>Thematic Action Track Two: Learning and skills for life, work and sustainable development </a:t>
            </a:r>
          </a:p>
        </p:txBody>
      </p:sp>
      <p:sp>
        <p:nvSpPr>
          <p:cNvPr id="3" name="Content Placeholder 2">
            <a:extLst>
              <a:ext uri="{FF2B5EF4-FFF2-40B4-BE49-F238E27FC236}">
                <a16:creationId xmlns:a16="http://schemas.microsoft.com/office/drawing/2014/main" id="{10BF9FB8-47AE-1B9D-9019-475966B2F527}"/>
              </a:ext>
            </a:extLst>
          </p:cNvPr>
          <p:cNvSpPr>
            <a:spLocks noGrp="1"/>
          </p:cNvSpPr>
          <p:nvPr>
            <p:ph idx="1"/>
          </p:nvPr>
        </p:nvSpPr>
        <p:spPr>
          <a:xfrm>
            <a:off x="1001268" y="1257300"/>
            <a:ext cx="10189464" cy="5297233"/>
          </a:xfrm>
        </p:spPr>
        <p:txBody>
          <a:bodyPr>
            <a:normAutofit lnSpcReduction="10000"/>
          </a:bodyPr>
          <a:lstStyle/>
          <a:p>
            <a:r>
              <a:rPr lang="en-US" sz="2400" dirty="0"/>
              <a:t>Early Childhood Development and Education</a:t>
            </a:r>
          </a:p>
          <a:p>
            <a:r>
              <a:rPr lang="en-US" sz="2400" dirty="0"/>
              <a:t>Primary education </a:t>
            </a:r>
          </a:p>
          <a:p>
            <a:pPr lvl="1"/>
            <a:r>
              <a:rPr lang="en-US" dirty="0"/>
              <a:t>While there have been gains in terms of access, retention is a challenge.</a:t>
            </a:r>
          </a:p>
          <a:p>
            <a:r>
              <a:rPr lang="en-US" sz="2400" dirty="0"/>
              <a:t>Secondary education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Malawi’s secondary school capacity is able to absorb only 38 percent of those who pass the examination, leaving 62 percent with nowhere to go.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dirty="0"/>
              <a:t>enhance climate change and sustainable development content to provide learners with knowledge and skills for resilience, adaptation. </a:t>
            </a:r>
          </a:p>
          <a:p>
            <a:r>
              <a:rPr lang="en-US" sz="2400" dirty="0"/>
              <a:t>Tertiary education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At 0.8 percent enrolment rate (</a:t>
            </a:r>
            <a:r>
              <a:rPr kumimoji="0" lang="en-US" b="0" i="0" u="none" strike="noStrike" kern="1200" cap="none" spc="0" normalizeH="0" baseline="0" noProof="0" dirty="0" err="1">
                <a:ln>
                  <a:noFill/>
                </a:ln>
                <a:solidFill>
                  <a:prstClr val="black"/>
                </a:solidFill>
                <a:effectLst/>
                <a:uLnTx/>
                <a:uFillTx/>
                <a:latin typeface="Calibri" panose="020F0502020204030204"/>
                <a:ea typeface="+mn-ea"/>
                <a:cs typeface="+mn-cs"/>
              </a:rPr>
              <a:t>Mindano</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 and Sharra), Malawi’s tertiary enrollment rate is among the lowest in the world.</a:t>
            </a:r>
            <a:r>
              <a:rPr lang="en-GB" dirty="0">
                <a:effectLst/>
                <a:latin typeface="Times New Roman" panose="02020603050405020304" pitchFamily="18" charset="0"/>
                <a:ea typeface="Calibri" panose="020F0502020204030204" pitchFamily="34" charset="0"/>
              </a:rPr>
              <a:t>  </a:t>
            </a:r>
            <a:r>
              <a:rPr lang="en-GB" dirty="0">
                <a:latin typeface="Times New Roman" panose="02020603050405020304" pitchFamily="18" charset="0"/>
                <a:ea typeface="Calibri" panose="020F0502020204030204" pitchFamily="34" charset="0"/>
              </a:rPr>
              <a:t>O</a:t>
            </a:r>
            <a:r>
              <a:rPr lang="en-GB" dirty="0">
                <a:effectLst/>
                <a:latin typeface="Times New Roman" panose="02020603050405020304" pitchFamily="18" charset="0"/>
                <a:ea typeface="Calibri" panose="020F0502020204030204" pitchFamily="34" charset="0"/>
              </a:rPr>
              <a:t>nly 25% of those who qualify for University education get enrolled (</a:t>
            </a:r>
            <a:r>
              <a:rPr lang="en-GB" dirty="0" err="1">
                <a:effectLst/>
                <a:latin typeface="Times New Roman" panose="02020603050405020304" pitchFamily="18" charset="0"/>
                <a:ea typeface="Calibri" panose="020F0502020204030204" pitchFamily="34" charset="0"/>
              </a:rPr>
              <a:t>Nsapato</a:t>
            </a:r>
            <a:r>
              <a:rPr lang="en-GB" dirty="0">
                <a:effectLst/>
                <a:latin typeface="Times New Roman" panose="02020603050405020304" pitchFamily="18" charset="0"/>
                <a:ea typeface="Calibri" panose="020F0502020204030204" pitchFamily="34" charset="0"/>
              </a:rPr>
              <a:t>)</a:t>
            </a:r>
            <a:endParaRPr kumimoji="0" lang="en-US"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dirty="0"/>
              <a:t>tertiary education sub-sector to focus on scientific research and technological innovation, while also expanding postgraduate and postdoctoral programmes.</a:t>
            </a:r>
            <a:endParaRPr kumimoji="0" lang="en-US"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1"/>
            <a:endParaRPr lang="en-US" dirty="0"/>
          </a:p>
          <a:p>
            <a:endParaRPr lang="en-US" dirty="0"/>
          </a:p>
          <a:p>
            <a:endParaRPr lang="en-US" dirty="0"/>
          </a:p>
        </p:txBody>
      </p:sp>
    </p:spTree>
    <p:extLst>
      <p:ext uri="{BB962C8B-B14F-4D97-AF65-F5344CB8AC3E}">
        <p14:creationId xmlns:p14="http://schemas.microsoft.com/office/powerpoint/2010/main" val="1322567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32887-BF94-4DB7-3B09-EDC5A74E59C6}"/>
              </a:ext>
            </a:extLst>
          </p:cNvPr>
          <p:cNvSpPr>
            <a:spLocks noGrp="1"/>
          </p:cNvSpPr>
          <p:nvPr>
            <p:ph type="title"/>
          </p:nvPr>
        </p:nvSpPr>
        <p:spPr>
          <a:xfrm>
            <a:off x="838200" y="1"/>
            <a:ext cx="10515600" cy="1097279"/>
          </a:xfrm>
        </p:spPr>
        <p:txBody>
          <a:bodyPr>
            <a:normAutofit fontScale="90000"/>
          </a:bodyPr>
          <a:lstStyle/>
          <a:p>
            <a:pPr marL="228600" marR="0" lvl="0" indent="-228600" algn="ctr" defTabSz="914400" rtl="0" eaLnBrk="1" fontAlgn="auto" latinLnBrk="0" hangingPunct="1">
              <a:lnSpc>
                <a:spcPct val="90000"/>
              </a:lnSpc>
              <a:spcBef>
                <a:spcPts val="1000"/>
              </a:spcBef>
              <a:spcAft>
                <a:spcPts val="0"/>
              </a:spcAft>
              <a:tabLst/>
              <a:defRPr/>
            </a:pPr>
            <a:r>
              <a:rPr kumimoji="0" lang="en-US" sz="5000" b="1" i="0" u="none" strike="noStrike" kern="1200" cap="none" spc="0" normalizeH="0" baseline="0" noProof="0" dirty="0">
                <a:ln>
                  <a:noFill/>
                </a:ln>
                <a:solidFill>
                  <a:prstClr val="black"/>
                </a:solidFill>
                <a:effectLst/>
                <a:uLnTx/>
                <a:uFillTx/>
                <a:latin typeface="Calibri" panose="020F0502020204030204"/>
                <a:ea typeface="+mn-ea"/>
                <a:cs typeface="+mn-cs"/>
              </a:rPr>
              <a:t>Sources </a:t>
            </a:r>
            <a:r>
              <a:rPr lang="en-US" sz="5000" b="1" dirty="0">
                <a:solidFill>
                  <a:prstClr val="black"/>
                </a:solidFill>
                <a:latin typeface="Calibri" panose="020F0502020204030204"/>
                <a:ea typeface="+mn-ea"/>
                <a:cs typeface="+mn-cs"/>
              </a:rPr>
              <a:t>o</a:t>
            </a:r>
            <a:r>
              <a:rPr kumimoji="0" lang="en-US" sz="5000" b="1" i="0" u="none" strike="noStrike" kern="1200" cap="none" spc="0" normalizeH="0" baseline="0" noProof="0" dirty="0" smtClean="0">
                <a:ln>
                  <a:noFill/>
                </a:ln>
                <a:solidFill>
                  <a:prstClr val="black"/>
                </a:solidFill>
                <a:effectLst/>
                <a:uLnTx/>
                <a:uFillTx/>
                <a:latin typeface="Calibri" panose="020F0502020204030204"/>
                <a:ea typeface="+mn-ea"/>
                <a:cs typeface="+mn-cs"/>
              </a:rPr>
              <a:t>f </a:t>
            </a:r>
            <a:r>
              <a:rPr kumimoji="0" lang="en-US" sz="5000" b="1" i="0" u="none" strike="noStrike" kern="1200" cap="none" spc="0" normalizeH="0" baseline="0" noProof="0" dirty="0">
                <a:ln>
                  <a:noFill/>
                </a:ln>
                <a:solidFill>
                  <a:prstClr val="black"/>
                </a:solidFill>
                <a:effectLst/>
                <a:uLnTx/>
                <a:uFillTx/>
                <a:latin typeface="Calibri" panose="020F0502020204030204"/>
                <a:ea typeface="+mn-ea"/>
                <a:cs typeface="+mn-cs"/>
              </a:rPr>
              <a:t>Information</a:t>
            </a:r>
            <a:br>
              <a:rPr kumimoji="0" lang="en-US" sz="5000" b="1" i="0" u="none" strike="noStrike" kern="1200" cap="none" spc="0" normalizeH="0" baseline="0" noProof="0" dirty="0">
                <a:ln>
                  <a:noFill/>
                </a:ln>
                <a:solidFill>
                  <a:prstClr val="black"/>
                </a:solidFill>
                <a:effectLst/>
                <a:uLnTx/>
                <a:uFillTx/>
                <a:latin typeface="Calibri" panose="020F0502020204030204"/>
                <a:ea typeface="+mn-ea"/>
                <a:cs typeface="+mn-cs"/>
              </a:rPr>
            </a:br>
            <a:endParaRPr lang="en-US" dirty="0"/>
          </a:p>
        </p:txBody>
      </p:sp>
      <p:sp>
        <p:nvSpPr>
          <p:cNvPr id="3" name="Content Placeholder 2">
            <a:extLst>
              <a:ext uri="{FF2B5EF4-FFF2-40B4-BE49-F238E27FC236}">
                <a16:creationId xmlns:a16="http://schemas.microsoft.com/office/drawing/2014/main" id="{774F069B-95B8-3BC1-6CF8-4B8376C5C105}"/>
              </a:ext>
            </a:extLst>
          </p:cNvPr>
          <p:cNvSpPr>
            <a:spLocks noGrp="1"/>
          </p:cNvSpPr>
          <p:nvPr>
            <p:ph idx="1"/>
          </p:nvPr>
        </p:nvSpPr>
        <p:spPr>
          <a:xfrm>
            <a:off x="420624" y="868680"/>
            <a:ext cx="11292840" cy="5577840"/>
          </a:xfrm>
        </p:spPr>
        <p:txBody>
          <a:bodyPr>
            <a:normAutofit fontScale="92500"/>
          </a:bodyPr>
          <a:lstStyle/>
          <a:p>
            <a:endParaRPr lang="en-US" dirty="0"/>
          </a:p>
          <a:p>
            <a:r>
              <a:rPr lang="en-US" sz="3200" dirty="0"/>
              <a:t>Simplified approach and heavily relied on locally available  information</a:t>
            </a:r>
          </a:p>
          <a:p>
            <a:r>
              <a:rPr lang="en-US" sz="3200" dirty="0"/>
              <a:t>In particular, I have drawn heavily from the EMIS- commend – we go far-overload</a:t>
            </a:r>
          </a:p>
          <a:p>
            <a:r>
              <a:rPr lang="en-US" sz="3200" dirty="0"/>
              <a:t>I have also taped from local sources of knowledge- Dr </a:t>
            </a:r>
            <a:r>
              <a:rPr lang="en-US" sz="3200" dirty="0" err="1"/>
              <a:t>Nsapato</a:t>
            </a:r>
            <a:r>
              <a:rPr lang="en-US" sz="3200" dirty="0"/>
              <a:t> was kind enough to support me with his own work and that of others</a:t>
            </a:r>
          </a:p>
          <a:p>
            <a:r>
              <a:rPr lang="en-US" sz="3200" dirty="0"/>
              <a:t>There has already been discussions on the theme at the international level. The UN Transforming Education Summit and indeed the National consultations by </a:t>
            </a:r>
            <a:r>
              <a:rPr lang="en-US" sz="3200" dirty="0" err="1"/>
              <a:t>Mindano</a:t>
            </a:r>
            <a:r>
              <a:rPr lang="en-US" sz="3200" dirty="0"/>
              <a:t> and Sharra</a:t>
            </a:r>
          </a:p>
          <a:p>
            <a:r>
              <a:rPr lang="en-US" sz="3200" dirty="0"/>
              <a:t>I have also tapped from my colleagues – </a:t>
            </a:r>
            <a:r>
              <a:rPr lang="en-US" sz="3200" dirty="0" err="1"/>
              <a:t>Rav</a:t>
            </a:r>
            <a:r>
              <a:rPr lang="en-US" sz="3200" dirty="0"/>
              <a:t> and Salman of the World Bank</a:t>
            </a:r>
          </a:p>
          <a:p>
            <a:endParaRPr lang="en-US" dirty="0"/>
          </a:p>
        </p:txBody>
      </p:sp>
    </p:spTree>
    <p:extLst>
      <p:ext uri="{BB962C8B-B14F-4D97-AF65-F5344CB8AC3E}">
        <p14:creationId xmlns:p14="http://schemas.microsoft.com/office/powerpoint/2010/main" val="9573078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64B12-BCCD-AE34-838F-6356A624DE82}"/>
              </a:ext>
            </a:extLst>
          </p:cNvPr>
          <p:cNvSpPr>
            <a:spLocks noGrp="1"/>
          </p:cNvSpPr>
          <p:nvPr>
            <p:ph type="title"/>
          </p:nvPr>
        </p:nvSpPr>
        <p:spPr>
          <a:xfrm>
            <a:off x="838200" y="71439"/>
            <a:ext cx="10515600" cy="1478756"/>
          </a:xfrm>
        </p:spPr>
        <p:txBody>
          <a:bodyPr>
            <a:normAutofit fontScale="90000"/>
          </a:bodyPr>
          <a:lstStyle/>
          <a:p>
            <a:pPr marL="0" marR="0">
              <a:lnSpc>
                <a:spcPct val="107000"/>
              </a:lnSpc>
              <a:spcBef>
                <a:spcPts val="0"/>
              </a:spcBef>
              <a:spcAft>
                <a:spcPts val="80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Thematic Action Track Three: Teachers, Teaching and the Teaching Profession</a:t>
            </a:r>
            <a:r>
              <a:rPr lang="en-US" sz="4400" dirty="0">
                <a:effectLst/>
                <a:latin typeface="Calibri" panose="020F0502020204030204" pitchFamily="34" charset="0"/>
                <a:ea typeface="Calibri" panose="020F0502020204030204" pitchFamily="34" charset="0"/>
                <a:cs typeface="Times New Roman" panose="02020603050405020304" pitchFamily="18" charset="0"/>
              </a:rPr>
              <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2624884-3FA6-BA7D-3109-5CD3BBEA48A0}"/>
              </a:ext>
            </a:extLst>
          </p:cNvPr>
          <p:cNvSpPr>
            <a:spLocks noGrp="1"/>
          </p:cNvSpPr>
          <p:nvPr>
            <p:ph idx="1"/>
          </p:nvPr>
        </p:nvSpPr>
        <p:spPr>
          <a:xfrm>
            <a:off x="838200" y="1243013"/>
            <a:ext cx="10515600" cy="4933950"/>
          </a:xfrm>
        </p:spPr>
        <p:txBody>
          <a:bodyPr>
            <a:normAutofit fontScale="92500" lnSpcReduction="10000"/>
          </a:bodyPr>
          <a:lstStyle/>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student and the teacher at the heart of Education Transformation</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Dignify teachers and improve their working conditions</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Evidence-informed decision making and demand driven recruitment</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Ensure quality, effective and efficient governance and management of 	teachers</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Increase teacher training and recruitment</a:t>
            </a:r>
          </a:p>
          <a:p>
            <a:pPr marL="45720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Upgrading of teachers’ minimum qualifications at various levels and clear career structure incentives to attract and retain high performing teachers</a:t>
            </a:r>
          </a:p>
          <a:p>
            <a:pPr marL="45720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Enhance teacher professional development</a:t>
            </a:r>
          </a:p>
          <a:p>
            <a:pPr marL="45720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Teacher accountability- through teacher code of conduct</a:t>
            </a:r>
          </a:p>
          <a:p>
            <a:endParaRPr lang="en-US" dirty="0"/>
          </a:p>
        </p:txBody>
      </p:sp>
    </p:spTree>
    <p:extLst>
      <p:ext uri="{BB962C8B-B14F-4D97-AF65-F5344CB8AC3E}">
        <p14:creationId xmlns:p14="http://schemas.microsoft.com/office/powerpoint/2010/main" val="16358572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7C783-E7E0-A87C-51C8-6996B947F26D}"/>
              </a:ext>
            </a:extLst>
          </p:cNvPr>
          <p:cNvSpPr>
            <a:spLocks noGrp="1"/>
          </p:cNvSpPr>
          <p:nvPr>
            <p:ph type="title"/>
          </p:nvPr>
        </p:nvSpPr>
        <p:spPr>
          <a:xfrm>
            <a:off x="838200" y="-64293"/>
            <a:ext cx="10515600" cy="1714500"/>
          </a:xfrm>
        </p:spPr>
        <p:txBody>
          <a:bodyPr>
            <a:normAutofit fontScale="90000"/>
          </a:bodyPr>
          <a:lstStyle/>
          <a:p>
            <a:pPr marL="0" marR="0">
              <a:lnSpc>
                <a:spcPct val="107000"/>
              </a:lnSpc>
              <a:spcBef>
                <a:spcPts val="0"/>
              </a:spcBef>
              <a:spcAft>
                <a:spcPts val="80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Thematic Action Track Four: Digital transformation and education</a:t>
            </a:r>
            <a:r>
              <a:rPr lang="en-US" sz="4400" dirty="0">
                <a:effectLst/>
                <a:latin typeface="Calibri" panose="020F0502020204030204" pitchFamily="34" charset="0"/>
                <a:ea typeface="Calibri" panose="020F0502020204030204" pitchFamily="34" charset="0"/>
                <a:cs typeface="Times New Roman" panose="02020603050405020304" pitchFamily="18" charset="0"/>
              </a:rPr>
              <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39F1F82-B5E8-F7CF-13A6-A1B9C150C1EF}"/>
              </a:ext>
            </a:extLst>
          </p:cNvPr>
          <p:cNvSpPr>
            <a:spLocks noGrp="1"/>
          </p:cNvSpPr>
          <p:nvPr>
            <p:ph idx="1"/>
          </p:nvPr>
        </p:nvSpPr>
        <p:spPr>
          <a:xfrm>
            <a:off x="838200" y="1114425"/>
            <a:ext cx="10515600" cy="5062538"/>
          </a:xfrm>
        </p:spPr>
        <p:txBody>
          <a:bodyPr/>
          <a:lstStyle/>
          <a:p>
            <a:pPr marL="0" marR="0">
              <a:lnSpc>
                <a:spcPct val="107000"/>
              </a:lnSpc>
              <a:spcBef>
                <a:spcPts val="0"/>
              </a:spcBef>
              <a:spcAft>
                <a:spcPts val="8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Open, Distance and e-Learning</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Internet connectivity and cybersecurity</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Virtual laboratories, simulation and gamification of learning</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ICT and coding for students and teachers</a:t>
            </a:r>
          </a:p>
          <a:p>
            <a:endParaRPr lang="en-US" dirty="0"/>
          </a:p>
        </p:txBody>
      </p:sp>
    </p:spTree>
    <p:extLst>
      <p:ext uri="{BB962C8B-B14F-4D97-AF65-F5344CB8AC3E}">
        <p14:creationId xmlns:p14="http://schemas.microsoft.com/office/powerpoint/2010/main" val="3651507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E5B5-45F8-AA8E-B926-71C809A4DBEE}"/>
              </a:ext>
            </a:extLst>
          </p:cNvPr>
          <p:cNvSpPr>
            <a:spLocks noGrp="1"/>
          </p:cNvSpPr>
          <p:nvPr>
            <p:ph type="title"/>
          </p:nvPr>
        </p:nvSpPr>
        <p:spPr>
          <a:xfrm>
            <a:off x="838200" y="-64293"/>
            <a:ext cx="10515600" cy="1228724"/>
          </a:xfrm>
        </p:spPr>
        <p:txBody>
          <a:bodyPr>
            <a:normAutofit fontScale="90000"/>
          </a:bodyPr>
          <a:lstStyle/>
          <a:p>
            <a:pPr marL="0" marR="0">
              <a:lnSpc>
                <a:spcPct val="107000"/>
              </a:lnSpc>
              <a:spcBef>
                <a:spcPts val="0"/>
              </a:spcBef>
              <a:spcAft>
                <a:spcPts val="800"/>
              </a:spcAft>
            </a:pPr>
            <a:r>
              <a:rPr lang="en-US" sz="4400" b="1" dirty="0">
                <a:effectLst/>
                <a:latin typeface="Calibri" panose="020F0502020204030204" pitchFamily="34" charset="0"/>
                <a:ea typeface="Calibri" panose="020F0502020204030204" pitchFamily="34" charset="0"/>
                <a:cs typeface="Times New Roman" panose="02020603050405020304" pitchFamily="18" charset="0"/>
              </a:rPr>
              <a:t>Thematic Action Track Five: Financing education</a:t>
            </a:r>
            <a:endParaRPr lang="en-US" dirty="0"/>
          </a:p>
        </p:txBody>
      </p:sp>
      <p:sp>
        <p:nvSpPr>
          <p:cNvPr id="3" name="Content Placeholder 2">
            <a:extLst>
              <a:ext uri="{FF2B5EF4-FFF2-40B4-BE49-F238E27FC236}">
                <a16:creationId xmlns:a16="http://schemas.microsoft.com/office/drawing/2014/main" id="{73D8B372-A3A4-A441-EDC0-F9EA5A5E9E1D}"/>
              </a:ext>
            </a:extLst>
          </p:cNvPr>
          <p:cNvSpPr>
            <a:spLocks noGrp="1"/>
          </p:cNvSpPr>
          <p:nvPr>
            <p:ph idx="1"/>
          </p:nvPr>
        </p:nvSpPr>
        <p:spPr>
          <a:xfrm>
            <a:off x="838200" y="1414463"/>
            <a:ext cx="10515600" cy="4762500"/>
          </a:xfrm>
        </p:spPr>
        <p:txBody>
          <a:bodyPr/>
          <a:lstStyle/>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Resource mobilization</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Reviewing legislation and guarantee education allocations</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Education levy</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Increase tax-GDP ratio</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Renegotiate aid, debt and wage bill caps</a:t>
            </a:r>
          </a:p>
          <a:p>
            <a:pPr marL="0" marR="0" indent="45720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Championing the new global compact for education</a:t>
            </a:r>
          </a:p>
          <a:p>
            <a:endParaRPr lang="en-US" dirty="0"/>
          </a:p>
        </p:txBody>
      </p:sp>
    </p:spTree>
    <p:extLst>
      <p:ext uri="{BB962C8B-B14F-4D97-AF65-F5344CB8AC3E}">
        <p14:creationId xmlns:p14="http://schemas.microsoft.com/office/powerpoint/2010/main" val="25651763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EA3DD-2357-8ABF-2E8F-8758E31CC56B}"/>
              </a:ext>
            </a:extLst>
          </p:cNvPr>
          <p:cNvSpPr>
            <a:spLocks noGrp="1"/>
          </p:cNvSpPr>
          <p:nvPr>
            <p:ph type="title"/>
          </p:nvPr>
        </p:nvSpPr>
        <p:spPr>
          <a:xfrm>
            <a:off x="838200" y="82296"/>
            <a:ext cx="10515600" cy="713232"/>
          </a:xfrm>
        </p:spPr>
        <p:txBody>
          <a:bodyPr>
            <a:normAutofit fontScale="90000"/>
          </a:bodyPr>
          <a:lstStyle/>
          <a:p>
            <a:pPr marL="0" marR="0">
              <a:lnSpc>
                <a:spcPct val="107000"/>
              </a:lnSpc>
              <a:spcBef>
                <a:spcPts val="0"/>
              </a:spcBef>
              <a:spcAft>
                <a:spcPts val="800"/>
              </a:spcAft>
            </a:pPr>
            <a:r>
              <a:rPr lang="en-US" sz="4400" b="1" dirty="0">
                <a:effectLst/>
                <a:latin typeface="Arial Narrow" panose="020B0606020202030204" pitchFamily="34" charset="0"/>
                <a:ea typeface="Calibri" panose="020F0502020204030204" pitchFamily="34" charset="0"/>
                <a:cs typeface="Times New Roman" panose="02020603050405020304" pitchFamily="18" charset="0"/>
              </a:rPr>
              <a:t/>
            </a:r>
            <a:br>
              <a:rPr lang="en-US" sz="4400" b="1" dirty="0">
                <a:effectLst/>
                <a:latin typeface="Arial Narrow" panose="020B0606020202030204" pitchFamily="34" charset="0"/>
                <a:ea typeface="Calibri" panose="020F0502020204030204" pitchFamily="34" charset="0"/>
                <a:cs typeface="Times New Roman" panose="02020603050405020304" pitchFamily="18" charset="0"/>
              </a:rPr>
            </a:br>
            <a:r>
              <a:rPr lang="en-US" sz="4400" b="1" dirty="0">
                <a:effectLst/>
                <a:latin typeface="Arial Narrow" panose="020B0606020202030204" pitchFamily="34" charset="0"/>
                <a:ea typeface="Calibri" panose="020F0502020204030204" pitchFamily="34" charset="0"/>
                <a:cs typeface="Times New Roman" panose="02020603050405020304" pitchFamily="18" charset="0"/>
              </a:rPr>
              <a:t>The Key Messages</a:t>
            </a:r>
            <a:r>
              <a:rPr lang="en-US" sz="3600" dirty="0">
                <a:effectLst/>
                <a:latin typeface="Calibri" panose="020F0502020204030204" pitchFamily="34" charset="0"/>
                <a:ea typeface="Calibri" panose="020F0502020204030204" pitchFamily="34" charset="0"/>
                <a:cs typeface="Times New Roman" panose="02020603050405020304" pitchFamily="18" charset="0"/>
              </a:rPr>
              <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5237A8C-E1D0-A56C-B293-FD91073954A7}"/>
              </a:ext>
            </a:extLst>
          </p:cNvPr>
          <p:cNvSpPr>
            <a:spLocks noGrp="1"/>
          </p:cNvSpPr>
          <p:nvPr>
            <p:ph idx="1"/>
          </p:nvPr>
        </p:nvSpPr>
        <p:spPr>
          <a:xfrm>
            <a:off x="539496" y="795528"/>
            <a:ext cx="11137392" cy="5755291"/>
          </a:xfrm>
        </p:spPr>
        <p:txBody>
          <a:bodyPr>
            <a:normAutofit fontScale="85000" lnSpcReduction="10000"/>
          </a:bodyPr>
          <a:lstStyle/>
          <a:p>
            <a:pPr marL="0" marR="0" algn="just">
              <a:lnSpc>
                <a:spcPct val="107000"/>
              </a:lnSpc>
              <a:spcBef>
                <a:spcPts val="0"/>
              </a:spcBef>
              <a:spcAft>
                <a:spcPts val="800"/>
              </a:spcAft>
            </a:pPr>
            <a:r>
              <a:rPr lang="en-US" dirty="0">
                <a:solidFill>
                  <a:srgbClr val="222222"/>
                </a:solidFill>
                <a:effectLst/>
                <a:latin typeface="Arial Narrow" panose="020B0606020202030204" pitchFamily="34" charset="0"/>
                <a:ea typeface="Calibri" panose="020F0502020204030204" pitchFamily="34" charset="0"/>
                <a:cs typeface="Calibri" panose="020F0502020204030204" pitchFamily="34" charset="0"/>
              </a:rPr>
              <a:t>We have come from far! And significant strides have been made. There is no doubt about that.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solidFill>
                  <a:srgbClr val="222222"/>
                </a:solidFill>
                <a:effectLst/>
                <a:latin typeface="Arial Narrow" panose="020B0606020202030204" pitchFamily="34" charset="0"/>
                <a:ea typeface="Calibri" panose="020F0502020204030204" pitchFamily="34" charset="0"/>
                <a:cs typeface="Calibri" panose="020F0502020204030204" pitchFamily="34" charset="0"/>
              </a:rPr>
              <a:t>Past attempts at transforming the system have contributed to these positive changes. </a:t>
            </a:r>
          </a:p>
          <a:p>
            <a:pPr marL="0" marR="0" algn="just">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A meta analysis would help in shaping the future of the Malawian education </a:t>
            </a:r>
          </a:p>
          <a:p>
            <a:pPr marL="0" marR="0" algn="just">
              <a:lnSpc>
                <a:spcPct val="107000"/>
              </a:lnSpc>
              <a:spcBef>
                <a:spcPts val="0"/>
              </a:spcBef>
              <a:spcAft>
                <a:spcPts val="800"/>
              </a:spcAft>
            </a:pPr>
            <a:r>
              <a:rPr lang="en-US" dirty="0">
                <a:solidFill>
                  <a:srgbClr val="222222"/>
                </a:solidFill>
                <a:effectLst/>
                <a:latin typeface="Arial Narrow" panose="020B0606020202030204" pitchFamily="34" charset="0"/>
                <a:ea typeface="Calibri" panose="020F0502020204030204" pitchFamily="34" charset="0"/>
                <a:cs typeface="Calibri" panose="020F0502020204030204" pitchFamily="34" charset="0"/>
              </a:rPr>
              <a:t>However,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solidFill>
                  <a:srgbClr val="222222"/>
                </a:solidFill>
                <a:effectLst/>
                <a:latin typeface="Arial Narrow" panose="020B0606020202030204" pitchFamily="34" charset="0"/>
                <a:ea typeface="Calibri" panose="020F0502020204030204" pitchFamily="34" charset="0"/>
                <a:cs typeface="Calibri" panose="020F0502020204030204" pitchFamily="34" charset="0"/>
              </a:rPr>
              <a:t>The education system in Malawi is still too porous. Many children are wooed into schools but only a few survive. This is the key challenge!!!!!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solidFill>
                  <a:srgbClr val="222222"/>
                </a:solidFill>
                <a:effectLst/>
                <a:latin typeface="Arial Narrow" panose="020B0606020202030204" pitchFamily="34" charset="0"/>
                <a:ea typeface="Calibri" panose="020F0502020204030204" pitchFamily="34" charset="0"/>
                <a:cs typeface="Calibri" panose="020F0502020204030204" pitchFamily="34" charset="0"/>
              </a:rPr>
              <a:t>The development of human capital in Malawi is therefore thwarted by the porous nature of the education system.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solidFill>
                  <a:srgbClr val="222222"/>
                </a:solidFill>
                <a:effectLst/>
                <a:latin typeface="Arial Narrow" panose="020B0606020202030204" pitchFamily="34" charset="0"/>
                <a:ea typeface="Calibri" panose="020F0502020204030204" pitchFamily="34" charset="0"/>
                <a:cs typeface="Calibri" panose="020F0502020204030204" pitchFamily="34" charset="0"/>
              </a:rPr>
              <a:t>If Malawi is to achieve its Vision 2063 goals, it will need to retain more children through to secondary and higher education.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solidFill>
                  <a:srgbClr val="222222"/>
                </a:solidFill>
                <a:effectLst/>
                <a:latin typeface="Arial Narrow" panose="020B0606020202030204" pitchFamily="34" charset="0"/>
                <a:ea typeface="Calibri" panose="020F0502020204030204" pitchFamily="34" charset="0"/>
                <a:cs typeface="Calibri" panose="020F0502020204030204" pitchFamily="34" charset="0"/>
              </a:rPr>
              <a:t>BUT this also entails a big increase in the per-student spending and when combined with continuing rapid population growth, this poses huge challenges for sector finance.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487534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5D92-86A9-E035-663D-097C80B3742F}"/>
              </a:ext>
            </a:extLst>
          </p:cNvPr>
          <p:cNvSpPr>
            <a:spLocks noGrp="1"/>
          </p:cNvSpPr>
          <p:nvPr>
            <p:ph type="title"/>
          </p:nvPr>
        </p:nvSpPr>
        <p:spPr>
          <a:xfrm>
            <a:off x="838200" y="100585"/>
            <a:ext cx="10515600" cy="475487"/>
          </a:xfrm>
        </p:spPr>
        <p:txBody>
          <a:bodyPr>
            <a:normAutofit fontScale="90000"/>
          </a:bodyPr>
          <a:lstStyle/>
          <a:p>
            <a:r>
              <a:rPr lang="en-US" b="1" dirty="0"/>
              <a:t>Key Messages Cont.</a:t>
            </a:r>
          </a:p>
        </p:txBody>
      </p:sp>
      <p:sp>
        <p:nvSpPr>
          <p:cNvPr id="3" name="Content Placeholder 2">
            <a:extLst>
              <a:ext uri="{FF2B5EF4-FFF2-40B4-BE49-F238E27FC236}">
                <a16:creationId xmlns:a16="http://schemas.microsoft.com/office/drawing/2014/main" id="{607FA7C6-7B5C-2DF9-A4D3-77883661FB12}"/>
              </a:ext>
            </a:extLst>
          </p:cNvPr>
          <p:cNvSpPr>
            <a:spLocks noGrp="1"/>
          </p:cNvSpPr>
          <p:nvPr>
            <p:ph idx="1"/>
          </p:nvPr>
        </p:nvSpPr>
        <p:spPr>
          <a:xfrm>
            <a:off x="612648" y="576072"/>
            <a:ext cx="11100816" cy="5967603"/>
          </a:xfrm>
        </p:spPr>
        <p:txBody>
          <a:bodyPr>
            <a:normAutofit/>
          </a:bodyPr>
          <a:lstStyle/>
          <a:p>
            <a:pPr marL="0" marR="0" algn="just">
              <a:spcBef>
                <a:spcPts val="0"/>
              </a:spcBef>
              <a:spcAft>
                <a:spcPts val="0"/>
              </a:spcAft>
            </a:pPr>
            <a:r>
              <a:rPr lang="en-US" sz="2800" dirty="0">
                <a:solidFill>
                  <a:srgbClr val="222222"/>
                </a:solidFill>
                <a:effectLst/>
                <a:latin typeface="Arial Narrow" panose="020B0606020202030204" pitchFamily="34" charset="0"/>
                <a:ea typeface="Times New Roman" panose="02020603050405020304" pitchFamily="18" charset="0"/>
                <a:cs typeface="Calibri" panose="020F0502020204030204" pitchFamily="34" charset="0"/>
              </a:rPr>
              <a:t>The increase in PSIG under the new Malawi Education Reform Program – is a positive step in this direction as is the fact that schools take on responsibility for construction of classrooms and hiring of auxiliary teachers.</a:t>
            </a:r>
            <a:endParaRPr lang="en-US" sz="2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2800" dirty="0">
                <a:solidFill>
                  <a:srgbClr val="222222"/>
                </a:solidFill>
                <a:effectLst/>
                <a:latin typeface="Arial Narrow" panose="020B0606020202030204" pitchFamily="34" charset="0"/>
                <a:ea typeface="Times New Roman" panose="02020603050405020304" pitchFamily="18" charset="0"/>
                <a:cs typeface="Calibri" panose="020F0502020204030204" pitchFamily="34" charset="0"/>
              </a:rPr>
              <a:t> </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800" dirty="0">
                <a:solidFill>
                  <a:srgbClr val="222222"/>
                </a:solidFill>
                <a:effectLst/>
                <a:latin typeface="Arial Narrow" panose="020B0606020202030204" pitchFamily="34" charset="0"/>
                <a:ea typeface="Times New Roman" panose="02020603050405020304" pitchFamily="18" charset="0"/>
                <a:cs typeface="Helvetica" panose="020B0604020202020204" pitchFamily="34" charset="0"/>
              </a:rPr>
              <a:t>It is important to realize that the education system we are attempting to transform is not a homogeneous entity. Regions, districts, and schools  are different and will therefore respond to our transformation attempts differently depending on their predispositions and circumstances. </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2800" dirty="0">
                <a:solidFill>
                  <a:srgbClr val="222222"/>
                </a:solidFill>
                <a:effectLst/>
                <a:latin typeface="Arial Narrow" panose="020B0606020202030204" pitchFamily="34" charset="0"/>
                <a:ea typeface="Times New Roman" panose="02020603050405020304" pitchFamily="18" charset="0"/>
                <a:cs typeface="Helvetica" panose="020B0604020202020204" pitchFamily="34" charset="0"/>
              </a:rPr>
              <a:t>A one size fits all approach needs to be avoided. These institutions need to be equipped with skills and </a:t>
            </a:r>
            <a:r>
              <a:rPr lang="en-US" sz="2800" dirty="0">
                <a:solidFill>
                  <a:srgbClr val="000000"/>
                </a:solidFill>
                <a:effectLst/>
                <a:latin typeface="Arial Narrow" panose="020B0606020202030204" pitchFamily="34" charset="0"/>
                <a:ea typeface="Times New Roman" panose="02020603050405020304" pitchFamily="18" charset="0"/>
              </a:rPr>
              <a:t>practical tools to analyze their situation and ensure that all children are in school and learning to their fullest capacity, as well as ensuring equity in the classroom, in learning materials, in teaching and learning processes, in school policies, and in monitoring learning outcomes.</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463207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56C47-EEC1-BCA4-9D37-201545B9CE16}"/>
              </a:ext>
            </a:extLst>
          </p:cNvPr>
          <p:cNvSpPr>
            <a:spLocks noGrp="1"/>
          </p:cNvSpPr>
          <p:nvPr>
            <p:ph type="title"/>
          </p:nvPr>
        </p:nvSpPr>
        <p:spPr>
          <a:xfrm>
            <a:off x="838200" y="91441"/>
            <a:ext cx="10515600" cy="457199"/>
          </a:xfrm>
        </p:spPr>
        <p:txBody>
          <a:bodyPr>
            <a:normAutofit fontScale="90000"/>
          </a:bodyPr>
          <a:lstStyle/>
          <a:p>
            <a:r>
              <a:rPr lang="en-US" b="1" dirty="0"/>
              <a:t>Key Messages Cont.</a:t>
            </a:r>
          </a:p>
        </p:txBody>
      </p:sp>
      <p:sp>
        <p:nvSpPr>
          <p:cNvPr id="3" name="Content Placeholder 2">
            <a:extLst>
              <a:ext uri="{FF2B5EF4-FFF2-40B4-BE49-F238E27FC236}">
                <a16:creationId xmlns:a16="http://schemas.microsoft.com/office/drawing/2014/main" id="{D3227A44-14E0-C5B2-5B38-3421CE495E1E}"/>
              </a:ext>
            </a:extLst>
          </p:cNvPr>
          <p:cNvSpPr>
            <a:spLocks noGrp="1"/>
          </p:cNvSpPr>
          <p:nvPr>
            <p:ph idx="1"/>
          </p:nvPr>
        </p:nvSpPr>
        <p:spPr>
          <a:xfrm>
            <a:off x="246888" y="548640"/>
            <a:ext cx="11612880" cy="5852160"/>
          </a:xfrm>
        </p:spPr>
        <p:txBody>
          <a:bodyPr>
            <a:normAutofit fontScale="70000" lnSpcReduction="20000"/>
          </a:bodyPr>
          <a:lstStyle/>
          <a:p>
            <a:pPr marL="0" marR="0" algn="just" eaLnBrk="0" fontAlgn="base" hangingPunct="0">
              <a:lnSpc>
                <a:spcPct val="80000"/>
              </a:lnSpc>
              <a:spcBef>
                <a:spcPts val="0"/>
              </a:spcBef>
              <a:spcAft>
                <a:spcPts val="800"/>
              </a:spcAft>
            </a:pPr>
            <a:endParaRPr lang="en-US" sz="4000" dirty="0">
              <a:solidFill>
                <a:srgbClr val="595948"/>
              </a:solidFill>
              <a:effectLst/>
              <a:latin typeface="Arial Narrow" panose="020B0606020202030204" pitchFamily="34" charset="0"/>
              <a:ea typeface="Times New Roman" panose="02020603050405020304" pitchFamily="18" charset="0"/>
              <a:cs typeface="Times New Roman" panose="02020603050405020304" pitchFamily="18" charset="0"/>
            </a:endParaRPr>
          </a:p>
          <a:p>
            <a:pPr marL="0" marR="0" algn="just" eaLnBrk="0" fontAlgn="base" hangingPunct="0">
              <a:lnSpc>
                <a:spcPct val="80000"/>
              </a:lnSpc>
              <a:spcBef>
                <a:spcPts val="0"/>
              </a:spcBef>
              <a:spcAft>
                <a:spcPts val="800"/>
              </a:spcAft>
            </a:pPr>
            <a:r>
              <a:rPr lang="en-US" sz="4000" dirty="0">
                <a:solidFill>
                  <a:srgbClr val="595948"/>
                </a:solidFill>
                <a:effectLst/>
                <a:latin typeface="Arial Narrow" panose="020B0606020202030204" pitchFamily="34" charset="0"/>
                <a:ea typeface="Times New Roman" panose="02020603050405020304" pitchFamily="18" charset="0"/>
                <a:cs typeface="Times New Roman" panose="02020603050405020304" pitchFamily="18" charset="0"/>
              </a:rPr>
              <a:t>If millions are able to join schooling, it seems that the </a:t>
            </a:r>
            <a:r>
              <a:rPr kumimoji="1" lang="en-US" sz="4000" dirty="0">
                <a:solidFill>
                  <a:srgbClr val="595948"/>
                </a:solidFill>
                <a:effectLst/>
                <a:latin typeface="Arial Narrow" panose="020B0606020202030204" pitchFamily="34" charset="0"/>
                <a:ea typeface="Times New Roman" panose="02020603050405020304" pitchFamily="18" charset="0"/>
                <a:cs typeface="Times New Roman" panose="02020603050405020304" pitchFamily="18" charset="0"/>
              </a:rPr>
              <a:t>major problem is one of the supply of education. Overall levels of supply are so low that effectively, many pupils are marshaled into schools that are not equipped in terms of material and human resources to teach them. </a:t>
            </a:r>
          </a:p>
          <a:p>
            <a:pPr marL="0" marR="0" algn="just" eaLnBrk="0" fontAlgn="base" hangingPunct="0">
              <a:lnSpc>
                <a:spcPct val="80000"/>
              </a:lnSpc>
              <a:spcBef>
                <a:spcPts val="0"/>
              </a:spcBef>
              <a:spcAft>
                <a:spcPts val="800"/>
              </a:spcAft>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eaLnBrk="0" fontAlgn="base" hangingPunct="0">
              <a:lnSpc>
                <a:spcPct val="80000"/>
              </a:lnSpc>
              <a:spcBef>
                <a:spcPts val="0"/>
              </a:spcBef>
              <a:spcAft>
                <a:spcPts val="800"/>
              </a:spcAft>
            </a:pPr>
            <a:r>
              <a:rPr lang="en-US" sz="4000" dirty="0">
                <a:effectLst/>
                <a:latin typeface="Calibri" panose="020F0502020204030204" pitchFamily="34" charset="0"/>
                <a:ea typeface="Calibri" panose="020F0502020204030204" pitchFamily="34" charset="0"/>
                <a:cs typeface="Times New Roman" panose="02020603050405020304" pitchFamily="18" charset="0"/>
              </a:rPr>
              <a:t>The gap between the enrolment</a:t>
            </a:r>
            <a:r>
              <a:rPr lang="en-US" sz="4000" dirty="0">
                <a:latin typeface="Calibri" panose="020F0502020204030204" pitchFamily="34" charset="0"/>
                <a:ea typeface="Calibri" panose="020F0502020204030204" pitchFamily="34" charset="0"/>
                <a:cs typeface="Times New Roman" panose="02020603050405020304" pitchFamily="18" charset="0"/>
              </a:rPr>
              <a:t> of primary and that of secondary needs to be a source of great concern for all of us. By loosing the millions of pupils, we are missing out on our agenda a of accelerated human capital development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4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4000" dirty="0">
                <a:solidFill>
                  <a:srgbClr val="222222"/>
                </a:solidFill>
                <a:effectLst/>
                <a:latin typeface="Arial Narrow" panose="020B0606020202030204" pitchFamily="34" charset="0"/>
                <a:ea typeface="Times New Roman" panose="02020603050405020304" pitchFamily="18" charset="0"/>
                <a:cs typeface="Calibri" panose="020F0502020204030204" pitchFamily="34" charset="0"/>
              </a:rPr>
              <a:t>The Malawi education system has made commendable progress in enrolling and maintaining girls in school but not enough focus is placed on their learning.</a:t>
            </a:r>
            <a:r>
              <a:rPr lang="en-US" sz="4000" dirty="0">
                <a:solidFill>
                  <a:srgbClr val="222222"/>
                </a:solidFill>
                <a:effectLst/>
                <a:latin typeface="Arial Narrow" panose="020B0606020202030204" pitchFamily="34" charset="0"/>
                <a:ea typeface="Times New Roman" panose="02020603050405020304" pitchFamily="18" charset="0"/>
                <a:cs typeface="Helvetica" panose="020B0604020202020204" pitchFamily="34" charset="0"/>
              </a:rPr>
              <a:t> Girls achieve lower learning outcomes at all stages of primary school and this calls for those responsible for managing schools to be aware of these gender disparities in learning’</a:t>
            </a:r>
            <a:endParaRPr lang="en-US" sz="40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4000" dirty="0">
                <a:solidFill>
                  <a:srgbClr val="222222"/>
                </a:solidFill>
                <a:effectLst/>
                <a:latin typeface="Arial Narrow" panose="020B0606020202030204" pitchFamily="34" charset="0"/>
                <a:ea typeface="Times New Roman" panose="02020603050405020304" pitchFamily="18" charset="0"/>
                <a:cs typeface="Helvetica" panose="020B0604020202020204" pitchFamily="34" charset="0"/>
              </a:rPr>
              <a:t> </a:t>
            </a:r>
            <a:endParaRPr lang="en-US" sz="40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0"/>
              </a:spcAft>
              <a:buNone/>
            </a:pPr>
            <a:r>
              <a:rPr lang="en-US" sz="4000" dirty="0">
                <a:solidFill>
                  <a:srgbClr val="222222"/>
                </a:solidFill>
                <a:effectLst/>
                <a:latin typeface="Arial Narrow" panose="020B0606020202030204" pitchFamily="34" charset="0"/>
                <a:ea typeface="Times New Roman" panose="02020603050405020304" pitchFamily="18" charset="0"/>
                <a:cs typeface="Helvetica" panose="020B0604020202020204" pitchFamily="34" charset="0"/>
              </a:rPr>
              <a:t> </a:t>
            </a:r>
            <a:endParaRPr lang="en-US" sz="4000" dirty="0">
              <a:effectLst/>
              <a:latin typeface="Times New Roman" panose="02020603050405020304" pitchFamily="18" charset="0"/>
              <a:ea typeface="Times New Roman" panose="02020603050405020304" pitchFamily="18" charset="0"/>
            </a:endParaRPr>
          </a:p>
          <a:p>
            <a:pPr marL="0" marR="0" algn="just"/>
            <a:r>
              <a:rPr lang="en-US" sz="4000" dirty="0">
                <a:solidFill>
                  <a:srgbClr val="000000"/>
                </a:solidFill>
                <a:effectLst/>
                <a:latin typeface="Arial Narrow" panose="020B0606020202030204" pitchFamily="34" charset="0"/>
                <a:ea typeface="Times New Roman" panose="02020603050405020304" pitchFamily="18" charset="0"/>
              </a:rPr>
              <a:t>The largest gap in knowledge in Malawi remains in our inability to understand fully the </a:t>
            </a:r>
            <a:r>
              <a:rPr lang="en-US" sz="4000" dirty="0">
                <a:solidFill>
                  <a:srgbClr val="222222"/>
                </a:solidFill>
                <a:effectLst/>
                <a:latin typeface="Arial Narrow" panose="020B0606020202030204" pitchFamily="34" charset="0"/>
                <a:ea typeface="Times New Roman" panose="02020603050405020304" pitchFamily="18" charset="0"/>
                <a:cs typeface="Helvetica" panose="020B0604020202020204" pitchFamily="34" charset="0"/>
              </a:rPr>
              <a:t>problems of school participation.</a:t>
            </a:r>
            <a:endParaRPr lang="en-US" sz="4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1513169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B4489-5BCF-D53C-E9F6-15A97A2533BF}"/>
              </a:ext>
            </a:extLst>
          </p:cNvPr>
          <p:cNvSpPr>
            <a:spLocks noGrp="1"/>
          </p:cNvSpPr>
          <p:nvPr>
            <p:ph type="title"/>
          </p:nvPr>
        </p:nvSpPr>
        <p:spPr>
          <a:xfrm>
            <a:off x="838200" y="178595"/>
            <a:ext cx="10515600" cy="457199"/>
          </a:xfrm>
        </p:spPr>
        <p:txBody>
          <a:bodyPr>
            <a:normAutofit fontScale="90000"/>
          </a:bodyPr>
          <a:lstStyle/>
          <a:p>
            <a:r>
              <a:rPr lang="en-US" b="1" dirty="0"/>
              <a:t>Key Messages Cont.</a:t>
            </a:r>
          </a:p>
        </p:txBody>
      </p:sp>
      <p:sp>
        <p:nvSpPr>
          <p:cNvPr id="3" name="Content Placeholder 2">
            <a:extLst>
              <a:ext uri="{FF2B5EF4-FFF2-40B4-BE49-F238E27FC236}">
                <a16:creationId xmlns:a16="http://schemas.microsoft.com/office/drawing/2014/main" id="{D9D7F9ED-A3FD-9CA2-1216-9A2B3CC07A65}"/>
              </a:ext>
            </a:extLst>
          </p:cNvPr>
          <p:cNvSpPr>
            <a:spLocks noGrp="1"/>
          </p:cNvSpPr>
          <p:nvPr>
            <p:ph idx="1"/>
          </p:nvPr>
        </p:nvSpPr>
        <p:spPr>
          <a:xfrm>
            <a:off x="283464" y="635795"/>
            <a:ext cx="11814048" cy="6043612"/>
          </a:xfrm>
        </p:spPr>
        <p:txBody>
          <a:bodyPr>
            <a:normAutofit fontScale="85000" lnSpcReduction="20000"/>
          </a:bodyPr>
          <a:lstStyle/>
          <a:p>
            <a:pPr marL="0" marR="0" algn="just">
              <a:spcBef>
                <a:spcPts val="0"/>
              </a:spcBef>
              <a:spcAft>
                <a:spcPts val="0"/>
              </a:spcAft>
            </a:pPr>
            <a:r>
              <a:rPr lang="en-US" sz="3200" dirty="0">
                <a:solidFill>
                  <a:srgbClr val="333333"/>
                </a:solidFill>
                <a:effectLst/>
                <a:ea typeface="Times New Roman" panose="02020603050405020304" pitchFamily="18" charset="0"/>
                <a:cs typeface="Open Sans" panose="020B0606030504020204" pitchFamily="34" charset="0"/>
              </a:rPr>
              <a:t>Problems are being compounded by emergencies. Pivot our education systems to mitigate the slowdown caused by emergencies by adapting teaching practices and curriculum. A business-as-usual approach which simply resumed pre-pandemic instruction is unlikely to respond to the needs of students following the reopening of schools (World Bank). </a:t>
            </a:r>
            <a:endParaRPr lang="en-US" sz="3200" dirty="0">
              <a:effectLst/>
              <a:ea typeface="Times New Roman" panose="02020603050405020304" pitchFamily="18" charset="0"/>
            </a:endParaRPr>
          </a:p>
          <a:p>
            <a:pPr marL="0" marR="0" algn="just">
              <a:spcBef>
                <a:spcPts val="0"/>
              </a:spcBef>
              <a:spcAft>
                <a:spcPts val="0"/>
              </a:spcAft>
            </a:pPr>
            <a:endParaRPr lang="en-US" sz="3200" dirty="0">
              <a:effectLst/>
              <a:ea typeface="Times New Roman" panose="02020603050405020304" pitchFamily="18" charset="0"/>
            </a:endParaRPr>
          </a:p>
          <a:p>
            <a:pPr marL="0" marR="0" algn="just">
              <a:lnSpc>
                <a:spcPct val="107000"/>
              </a:lnSpc>
              <a:spcBef>
                <a:spcPts val="1200"/>
              </a:spcBef>
              <a:spcAft>
                <a:spcPts val="800"/>
              </a:spcAft>
            </a:pPr>
            <a:r>
              <a:rPr lang="en-US" sz="3200" dirty="0">
                <a:effectLst/>
                <a:ea typeface="Calibri" panose="020F0502020204030204" pitchFamily="34" charset="0"/>
                <a:cs typeface="Times New Roman" panose="02020603050405020304" pitchFamily="18" charset="0"/>
              </a:rPr>
              <a:t>I reiterate that transforming education should be understood within its context, paradigms or communities. We are all here to contribute towards a better understanding of how our education system can be transformed amongst forces of unrest (propelled by the various emerges), diversity, complexity and increasing poverty levels. </a:t>
            </a:r>
            <a:r>
              <a:rPr lang="en-US" sz="3200" b="1" dirty="0">
                <a:effectLst/>
                <a:ea typeface="Calibri" panose="020F0502020204030204" pitchFamily="34" charset="0"/>
                <a:cs typeface="Times New Roman" panose="02020603050405020304" pitchFamily="18" charset="0"/>
              </a:rPr>
              <a:t>This is why we are here! </a:t>
            </a:r>
          </a:p>
          <a:p>
            <a:pPr marL="0" marR="0" algn="just">
              <a:lnSpc>
                <a:spcPct val="107000"/>
              </a:lnSpc>
              <a:spcBef>
                <a:spcPts val="1200"/>
              </a:spcBef>
              <a:spcAft>
                <a:spcPts val="800"/>
              </a:spcAft>
            </a:pPr>
            <a:r>
              <a:rPr lang="en-US" sz="3200" dirty="0">
                <a:effectLst/>
                <a:ea typeface="Calibri" panose="020F0502020204030204" pitchFamily="34" charset="0"/>
                <a:cs typeface="Times New Roman" panose="02020603050405020304" pitchFamily="18" charset="0"/>
              </a:rPr>
              <a:t>To help link the why of change (moral purpose-for the invisible millions), the what of change (school effectiveness, and the how of change (school improvement), collectively as a group, and assist all those on the ground (who have a very difficult task) who are committed to changing the system by providing them with a theoretical critique and practical advice. </a:t>
            </a:r>
            <a:r>
              <a:rPr lang="en-US" sz="3200" b="1" dirty="0">
                <a:effectLst/>
                <a:ea typeface="Calibri" panose="020F0502020204030204" pitchFamily="34" charset="0"/>
                <a:cs typeface="Times New Roman" panose="02020603050405020304" pitchFamily="18" charset="0"/>
              </a:rPr>
              <a:t>That is why we are here!!</a:t>
            </a:r>
          </a:p>
          <a:p>
            <a:endParaRPr lang="en-US" dirty="0"/>
          </a:p>
        </p:txBody>
      </p:sp>
    </p:spTree>
    <p:extLst>
      <p:ext uri="{BB962C8B-B14F-4D97-AF65-F5344CB8AC3E}">
        <p14:creationId xmlns:p14="http://schemas.microsoft.com/office/powerpoint/2010/main" val="26873798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1D0AC-8284-6571-AA2C-ABE8600EF00D}"/>
              </a:ext>
            </a:extLst>
          </p:cNvPr>
          <p:cNvSpPr>
            <a:spLocks noGrp="1"/>
          </p:cNvSpPr>
          <p:nvPr>
            <p:ph type="ctrTitle"/>
          </p:nvPr>
        </p:nvSpPr>
        <p:spPr/>
        <p:txBody>
          <a:bodyPr/>
          <a:lstStyle/>
          <a:p>
            <a:r>
              <a:rPr lang="en-US" dirty="0"/>
              <a:t>The three </a:t>
            </a:r>
            <a:r>
              <a:rPr lang="en-US" dirty="0" smtClean="0"/>
              <a:t>Take </a:t>
            </a:r>
            <a:r>
              <a:rPr lang="en-US" dirty="0" err="1"/>
              <a:t>aways</a:t>
            </a:r>
            <a:endParaRPr lang="en-US" dirty="0"/>
          </a:p>
        </p:txBody>
      </p:sp>
      <p:sp>
        <p:nvSpPr>
          <p:cNvPr id="3" name="Subtitle 2">
            <a:extLst>
              <a:ext uri="{FF2B5EF4-FFF2-40B4-BE49-F238E27FC236}">
                <a16:creationId xmlns:a16="http://schemas.microsoft.com/office/drawing/2014/main" id="{28E43260-AF97-F234-ED8A-9AC3E39ECAB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631743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90D2-7CC8-3F04-21A7-546CFCC1D56E}"/>
              </a:ext>
            </a:extLst>
          </p:cNvPr>
          <p:cNvSpPr>
            <a:spLocks noGrp="1"/>
          </p:cNvSpPr>
          <p:nvPr>
            <p:ph type="ctrTitle"/>
          </p:nvPr>
        </p:nvSpPr>
        <p:spPr/>
        <p:txBody>
          <a:bodyPr/>
          <a:lstStyle/>
          <a:p>
            <a:r>
              <a:rPr lang="en-US" dirty="0"/>
              <a:t>I thank you all very </a:t>
            </a:r>
            <a:r>
              <a:rPr lang="en-US" dirty="0" smtClean="0"/>
              <a:t>much for </a:t>
            </a:r>
            <a:r>
              <a:rPr lang="en-US" dirty="0"/>
              <a:t>your attention</a:t>
            </a:r>
          </a:p>
        </p:txBody>
      </p:sp>
      <p:sp>
        <p:nvSpPr>
          <p:cNvPr id="3" name="Subtitle 2">
            <a:extLst>
              <a:ext uri="{FF2B5EF4-FFF2-40B4-BE49-F238E27FC236}">
                <a16:creationId xmlns:a16="http://schemas.microsoft.com/office/drawing/2014/main" id="{F99F79E4-8C74-C125-A9DC-849DF421282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12547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00D8A-C64D-4E29-24BD-9AD2E8AEA724}"/>
              </a:ext>
            </a:extLst>
          </p:cNvPr>
          <p:cNvSpPr>
            <a:spLocks noGrp="1"/>
          </p:cNvSpPr>
          <p:nvPr>
            <p:ph type="title"/>
          </p:nvPr>
        </p:nvSpPr>
        <p:spPr/>
        <p:txBody>
          <a:bodyPr/>
          <a:lstStyle/>
          <a:p>
            <a:r>
              <a:rPr lang="en-US" b="1" dirty="0"/>
              <a:t>Three Key Features of this years' Theme</a:t>
            </a:r>
          </a:p>
        </p:txBody>
      </p:sp>
      <p:sp>
        <p:nvSpPr>
          <p:cNvPr id="3" name="Content Placeholder 2">
            <a:extLst>
              <a:ext uri="{FF2B5EF4-FFF2-40B4-BE49-F238E27FC236}">
                <a16:creationId xmlns:a16="http://schemas.microsoft.com/office/drawing/2014/main" id="{EC12FBE6-0BBE-DEED-805C-3EC674D42A11}"/>
              </a:ext>
            </a:extLst>
          </p:cNvPr>
          <p:cNvSpPr>
            <a:spLocks noGrp="1"/>
          </p:cNvSpPr>
          <p:nvPr>
            <p:ph idx="1"/>
          </p:nvPr>
        </p:nvSpPr>
        <p:spPr/>
        <p:txBody>
          <a:bodyPr>
            <a:normAutofit/>
          </a:bodyPr>
          <a:lstStyle/>
          <a:p>
            <a:r>
              <a:rPr lang="en-US" sz="24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There are three obvious key features:</a:t>
            </a:r>
          </a:p>
          <a:p>
            <a:pPr lvl="1"/>
            <a:r>
              <a:rPr lang="en-US"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transforming education, </a:t>
            </a:r>
          </a:p>
          <a:p>
            <a:pPr lvl="1"/>
            <a:r>
              <a:rPr lang="en-US"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Human capital development and </a:t>
            </a:r>
          </a:p>
          <a:p>
            <a:pPr lvl="1"/>
            <a:r>
              <a:rPr lang="en-US"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Mw2063 development agenda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solidFill>
                  <a:srgbClr val="454545"/>
                </a:solidFill>
                <a:effectLst/>
                <a:latin typeface="Helvetica" panose="020B0604020202020204" pitchFamily="34" charset="0"/>
                <a:ea typeface="Times New Roman" panose="02020603050405020304" pitchFamily="18" charset="0"/>
              </a:rPr>
              <a:t>The Transforming Education Theme is chosen in response to a global crisis in education – it is beset by inequalities and struggling to adjust to the needs of the 21st century</a:t>
            </a:r>
            <a:endParaRPr lang="en-US" sz="2400"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en-US" sz="2400" dirty="0"/>
              <a:t>education systems are no longer fit for purpose and fail to equip children and adults with the knowledge, experience, skills, or values needed to thrive in a rapidly changing world.</a:t>
            </a:r>
          </a:p>
        </p:txBody>
      </p:sp>
    </p:spTree>
    <p:extLst>
      <p:ext uri="{BB962C8B-B14F-4D97-AF65-F5344CB8AC3E}">
        <p14:creationId xmlns:p14="http://schemas.microsoft.com/office/powerpoint/2010/main" val="2524196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C18EC-03DD-73D5-395E-A327AFACDED4}"/>
              </a:ext>
            </a:extLst>
          </p:cNvPr>
          <p:cNvSpPr>
            <a:spLocks noGrp="1"/>
          </p:cNvSpPr>
          <p:nvPr>
            <p:ph type="title"/>
          </p:nvPr>
        </p:nvSpPr>
        <p:spPr/>
        <p:txBody>
          <a:bodyPr>
            <a:normAutofit/>
          </a:bodyPr>
          <a:lstStyle/>
          <a:p>
            <a:pPr algn="ctr"/>
            <a:r>
              <a:rPr lang="en-US" sz="5400" dirty="0">
                <a:solidFill>
                  <a:srgbClr val="202124"/>
                </a:solidFill>
                <a:latin typeface="Arial" panose="020B0604020202020204" pitchFamily="34" charset="0"/>
                <a:ea typeface="Times New Roman" panose="02020603050405020304" pitchFamily="18" charset="0"/>
              </a:rPr>
              <a:t>T</a:t>
            </a:r>
            <a:r>
              <a:rPr lang="en-US" sz="5400" dirty="0">
                <a:solidFill>
                  <a:srgbClr val="202124"/>
                </a:solidFill>
                <a:effectLst/>
                <a:latin typeface="Arial" panose="020B0604020202020204" pitchFamily="34" charset="0"/>
                <a:ea typeface="Times New Roman" panose="02020603050405020304" pitchFamily="18" charset="0"/>
              </a:rPr>
              <a:t>ransforming education</a:t>
            </a:r>
            <a:endParaRPr lang="en-US" sz="5400" dirty="0"/>
          </a:p>
        </p:txBody>
      </p:sp>
      <p:sp>
        <p:nvSpPr>
          <p:cNvPr id="3" name="Content Placeholder 2">
            <a:extLst>
              <a:ext uri="{FF2B5EF4-FFF2-40B4-BE49-F238E27FC236}">
                <a16:creationId xmlns:a16="http://schemas.microsoft.com/office/drawing/2014/main" id="{0B7FCFCD-C1EB-AC06-F976-50CF375CDB36}"/>
              </a:ext>
            </a:extLst>
          </p:cNvPr>
          <p:cNvSpPr>
            <a:spLocks noGrp="1"/>
          </p:cNvSpPr>
          <p:nvPr>
            <p:ph idx="1"/>
          </p:nvPr>
        </p:nvSpPr>
        <p:spPr/>
        <p:txBody>
          <a:bodyPr/>
          <a:lstStyle/>
          <a:p>
            <a:r>
              <a:rPr lang="en-US"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Fundamentally, transforming education means </a:t>
            </a:r>
            <a:r>
              <a:rPr lang="en-US" b="1"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making the changes necessary to ensure that it meets its mission for today and the future</a:t>
            </a:r>
            <a:r>
              <a:rPr lang="en-US"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02124"/>
                </a:solidFill>
                <a:effectLst/>
                <a:latin typeface="Arial" panose="020B0604020202020204" pitchFamily="34" charset="0"/>
                <a:ea typeface="Times New Roman" panose="02020603050405020304" pitchFamily="18" charset="0"/>
                <a:cs typeface="Times New Roman" panose="02020603050405020304" pitchFamily="18" charset="0"/>
              </a:rPr>
              <a:t>Transforming education means empowering learners with knowledge, skills, values and attitudes to be resilient, adaptable and prepared for the uncertain future while contributing to human well-being and sustainable development.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03310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E44F7-4958-B3C4-C624-9945ED4DAA7F}"/>
              </a:ext>
            </a:extLst>
          </p:cNvPr>
          <p:cNvSpPr>
            <a:spLocks noGrp="1"/>
          </p:cNvSpPr>
          <p:nvPr>
            <p:ph type="title"/>
          </p:nvPr>
        </p:nvSpPr>
        <p:spPr>
          <a:xfrm>
            <a:off x="838200" y="365125"/>
            <a:ext cx="10515600" cy="686435"/>
          </a:xfrm>
        </p:spPr>
        <p:txBody>
          <a:bodyPr>
            <a:normAutofit fontScale="90000"/>
          </a:bodyPr>
          <a:lstStyle/>
          <a:p>
            <a:r>
              <a:rPr lang="en-US" b="1" dirty="0"/>
              <a:t>	Human Capital Development</a:t>
            </a:r>
          </a:p>
        </p:txBody>
      </p:sp>
      <p:sp>
        <p:nvSpPr>
          <p:cNvPr id="3" name="Content Placeholder 2">
            <a:extLst>
              <a:ext uri="{FF2B5EF4-FFF2-40B4-BE49-F238E27FC236}">
                <a16:creationId xmlns:a16="http://schemas.microsoft.com/office/drawing/2014/main" id="{E80CEA6F-2881-09CD-4AC8-E01E5AEBE1C4}"/>
              </a:ext>
            </a:extLst>
          </p:cNvPr>
          <p:cNvSpPr>
            <a:spLocks noGrp="1"/>
          </p:cNvSpPr>
          <p:nvPr>
            <p:ph idx="1"/>
          </p:nvPr>
        </p:nvSpPr>
        <p:spPr>
          <a:xfrm>
            <a:off x="838200" y="1051560"/>
            <a:ext cx="10515600" cy="5125403"/>
          </a:xfrm>
        </p:spPr>
        <p:txBody>
          <a:bodyPr>
            <a:normAutofit/>
          </a:bodyPr>
          <a:lstStyle/>
          <a:p>
            <a:r>
              <a:rPr lang="en-US" sz="2400" spc="5" dirty="0">
                <a:solidFill>
                  <a:srgbClr val="111111"/>
                </a:solidFill>
                <a:effectLst/>
                <a:latin typeface="Arial" panose="020B0604020202020204" pitchFamily="34" charset="0"/>
                <a:ea typeface="Times New Roman" panose="02020603050405020304" pitchFamily="18" charset="0"/>
              </a:rPr>
              <a:t>Human Capital is a loose term that refers to the educational attainment, knowledge, experience, and skills of Individuals</a:t>
            </a:r>
          </a:p>
          <a:p>
            <a:r>
              <a:rPr lang="en-GB"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According to World Bank (2019) human capital “consists of the knowledge, skills, that people accumulate over their lives, enabling them to realize their potential as productive members of society and has large payoffs for individuals, societies, and countries”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t>Despite low per capita growth, Malawi has made strong progress in many areas of human capital development in the past two decades. It has not only more than halved the ratios of maternal, infant, and under-5 mortality ratios since 2000, but also fares better than the averages for regional and peer countries. </a:t>
            </a:r>
          </a:p>
        </p:txBody>
      </p:sp>
    </p:spTree>
    <p:extLst>
      <p:ext uri="{BB962C8B-B14F-4D97-AF65-F5344CB8AC3E}">
        <p14:creationId xmlns:p14="http://schemas.microsoft.com/office/powerpoint/2010/main" val="3469092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D9DD7-B127-E22D-960A-81DB8F4E238E}"/>
              </a:ext>
            </a:extLst>
          </p:cNvPr>
          <p:cNvSpPr>
            <a:spLocks noGrp="1"/>
          </p:cNvSpPr>
          <p:nvPr>
            <p:ph type="title"/>
          </p:nvPr>
        </p:nvSpPr>
        <p:spPr>
          <a:xfrm>
            <a:off x="838200" y="365125"/>
            <a:ext cx="10515600" cy="796163"/>
          </a:xfrm>
        </p:spPr>
        <p:txBody>
          <a:bodyPr/>
          <a:lstStyle/>
          <a:p>
            <a:r>
              <a:rPr lang="en-US" b="1" dirty="0"/>
              <a:t>Why Education?</a:t>
            </a:r>
          </a:p>
        </p:txBody>
      </p:sp>
      <p:sp>
        <p:nvSpPr>
          <p:cNvPr id="3" name="Content Placeholder 2">
            <a:extLst>
              <a:ext uri="{FF2B5EF4-FFF2-40B4-BE49-F238E27FC236}">
                <a16:creationId xmlns:a16="http://schemas.microsoft.com/office/drawing/2014/main" id="{377758AA-1F61-F18B-E6F3-843B9C673265}"/>
              </a:ext>
            </a:extLst>
          </p:cNvPr>
          <p:cNvSpPr>
            <a:spLocks noGrp="1"/>
          </p:cNvSpPr>
          <p:nvPr>
            <p:ph idx="1"/>
          </p:nvPr>
        </p:nvSpPr>
        <p:spPr>
          <a:xfrm>
            <a:off x="838200" y="1307592"/>
            <a:ext cx="10515600" cy="4924235"/>
          </a:xfrm>
        </p:spPr>
        <p:txBody>
          <a:bodyPr>
            <a:normAutofit fontScale="92500" lnSpcReduction="10000"/>
          </a:bodyPr>
          <a:lstStyle/>
          <a:p>
            <a:pPr marL="265113" marR="0" indent="-265113">
              <a:lnSpc>
                <a:spcPct val="107000"/>
              </a:lnSpc>
              <a:spcBef>
                <a:spcPts val="0"/>
              </a:spcBef>
              <a:spcAft>
                <a:spcPts val="800"/>
              </a:spcAft>
            </a:pPr>
            <a:r>
              <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healthy and educated nation leads to increased productivity (</a:t>
            </a:r>
            <a:r>
              <a:rPr lang="en-GB" sz="3200" dirty="0">
                <a:effectLst/>
                <a:latin typeface="Times New Roman" panose="02020603050405020304" pitchFamily="18" charset="0"/>
                <a:ea typeface="Times New Roman" panose="02020603050405020304" pitchFamily="18" charset="0"/>
              </a:rPr>
              <a:t>to return on investment  </a:t>
            </a:r>
            <a:r>
              <a:rPr lang="en-GB" sz="3200" dirty="0" err="1">
                <a:effectLst/>
                <a:latin typeface="Times New Roman" panose="02020603050405020304" pitchFamily="18" charset="0"/>
                <a:ea typeface="Times New Roman" panose="02020603050405020304" pitchFamily="18" charset="0"/>
              </a:rPr>
              <a:t>Psacharopoulos</a:t>
            </a:r>
            <a:r>
              <a:rPr lang="en-GB" sz="3200" dirty="0">
                <a:effectLst/>
                <a:latin typeface="Times New Roman" panose="02020603050405020304" pitchFamily="18" charset="0"/>
                <a:ea typeface="Times New Roman" panose="02020603050405020304" pitchFamily="18" charset="0"/>
              </a:rPr>
              <a:t> and </a:t>
            </a:r>
            <a:r>
              <a:rPr lang="en-GB" sz="3200" dirty="0" err="1">
                <a:effectLst/>
                <a:latin typeface="Times New Roman" panose="02020603050405020304" pitchFamily="18" charset="0"/>
                <a:ea typeface="Times New Roman" panose="02020603050405020304" pitchFamily="18" charset="0"/>
              </a:rPr>
              <a:t>Patrinos</a:t>
            </a:r>
            <a:r>
              <a:rPr lang="en-GB" sz="3200" dirty="0">
                <a:effectLst/>
                <a:latin typeface="Times New Roman" panose="02020603050405020304" pitchFamily="18" charset="0"/>
                <a:ea typeface="Times New Roman" panose="02020603050405020304" pitchFamily="18" charset="0"/>
              </a:rPr>
              <a:t> 2018)</a:t>
            </a:r>
            <a:r>
              <a:rPr lang="en-US"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better income distribution and a generally improved standard of living. reducing infant mortality and population growth as well as improving nutrition and health.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200" dirty="0">
                <a:effectLst/>
                <a:latin typeface="Calibri" panose="020F0502020204030204" pitchFamily="34" charset="0"/>
                <a:ea typeface="Calibri" panose="020F0502020204030204" pitchFamily="34" charset="0"/>
                <a:cs typeface="Times New Roman" panose="02020603050405020304" pitchFamily="18" charset="0"/>
              </a:rPr>
              <a:t>Throughout history, it has been a source of personal dignity and empowerment and a driving force for the advancement of social, economic, political, and cultural development</a:t>
            </a:r>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a:t>
            </a:r>
          </a:p>
          <a:p>
            <a:r>
              <a:rPr lang="en-US" sz="3200" dirty="0" smtClean="0">
                <a:effectLst/>
                <a:latin typeface="Calibri" panose="020F0502020204030204" pitchFamily="34" charset="0"/>
                <a:ea typeface="Calibri" panose="020F0502020204030204" pitchFamily="34" charset="0"/>
                <a:cs typeface="Times New Roman" panose="02020603050405020304" pitchFamily="18" charset="0"/>
              </a:rPr>
              <a:t>It </a:t>
            </a:r>
            <a:r>
              <a:rPr lang="en-US" sz="3200" dirty="0">
                <a:effectLst/>
                <a:latin typeface="Calibri" panose="020F0502020204030204" pitchFamily="34" charset="0"/>
                <a:ea typeface="Calibri" panose="020F0502020204030204" pitchFamily="34" charset="0"/>
                <a:cs typeface="Times New Roman" panose="02020603050405020304" pitchFamily="18" charset="0"/>
              </a:rPr>
              <a:t>is no wonder therefore that education is the centre piece for the attainment of our MW2063 aspiration</a:t>
            </a:r>
          </a:p>
          <a:p>
            <a:endParaRPr lang="en-US" sz="1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6998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3DEC3-276E-F596-09F3-0F076377093C}"/>
              </a:ext>
            </a:extLst>
          </p:cNvPr>
          <p:cNvSpPr>
            <a:spLocks noGrp="1"/>
          </p:cNvSpPr>
          <p:nvPr>
            <p:ph type="title"/>
          </p:nvPr>
        </p:nvSpPr>
        <p:spPr>
          <a:xfrm>
            <a:off x="838200" y="365125"/>
            <a:ext cx="10515600" cy="805307"/>
          </a:xfrm>
        </p:spPr>
        <p:txBody>
          <a:bodyPr>
            <a:normAutofit/>
          </a:bodyPr>
          <a:lstStyle/>
          <a:p>
            <a:pPr algn="ctr"/>
            <a:r>
              <a:rPr lang="en-US" sz="3200" b="1" dirty="0">
                <a:solidFill>
                  <a:srgbClr val="000000"/>
                </a:solidFill>
                <a:effectLst/>
                <a:latin typeface="Arial" panose="020B0604020202020204" pitchFamily="34" charset="0"/>
                <a:ea typeface="Calibri" panose="020F0502020204030204" pitchFamily="34" charset="0"/>
              </a:rPr>
              <a:t>The Malawi 2063 </a:t>
            </a:r>
            <a:endParaRPr lang="en-US" sz="3200" b="1" dirty="0"/>
          </a:p>
        </p:txBody>
      </p:sp>
      <p:sp>
        <p:nvSpPr>
          <p:cNvPr id="3" name="Content Placeholder 2">
            <a:extLst>
              <a:ext uri="{FF2B5EF4-FFF2-40B4-BE49-F238E27FC236}">
                <a16:creationId xmlns:a16="http://schemas.microsoft.com/office/drawing/2014/main" id="{1810356B-EC1B-7DFE-6644-392F0AD2680B}"/>
              </a:ext>
            </a:extLst>
          </p:cNvPr>
          <p:cNvSpPr>
            <a:spLocks noGrp="1"/>
          </p:cNvSpPr>
          <p:nvPr>
            <p:ph idx="1"/>
          </p:nvPr>
        </p:nvSpPr>
        <p:spPr>
          <a:xfrm>
            <a:off x="838200" y="1060704"/>
            <a:ext cx="10515600" cy="5116259"/>
          </a:xfrm>
        </p:spPr>
        <p:txBody>
          <a:bodyPr>
            <a:normAutofit/>
          </a:bodyPr>
          <a:lstStyle/>
          <a:p>
            <a:r>
              <a:rPr lang="en-US" sz="3200" dirty="0">
                <a:solidFill>
                  <a:srgbClr val="000000"/>
                </a:solidFill>
                <a:effectLst/>
                <a:latin typeface="Arial" panose="020B0604020202020204" pitchFamily="34" charset="0"/>
                <a:ea typeface="Calibri" panose="020F0502020204030204" pitchFamily="34" charset="0"/>
              </a:rPr>
              <a:t>MW2063) is our development strategy which aims to transform Malawi into a wealthy and self-reliant industrialized ‘upper middle-income country’ by the year 2063.</a:t>
            </a:r>
            <a:r>
              <a:rPr lang="en-US" sz="3200" dirty="0">
                <a:effectLst/>
              </a:rPr>
              <a:t> </a:t>
            </a:r>
          </a:p>
          <a:p>
            <a:r>
              <a:rPr lang="en-US" sz="3200" dirty="0">
                <a:effectLst/>
                <a:latin typeface="Calibri" panose="020F0502020204030204" pitchFamily="34" charset="0"/>
                <a:ea typeface="Calibri" panose="020F0502020204030204" pitchFamily="34" charset="0"/>
                <a:cs typeface="Times New Roman" panose="02020603050405020304" pitchFamily="18" charset="0"/>
              </a:rPr>
              <a:t>Implicit in the choice of three key concepts in the theme is that a transformed education will </a:t>
            </a:r>
            <a:r>
              <a:rPr lang="en-US" sz="3200" dirty="0">
                <a:latin typeface="Calibri" panose="020F0502020204030204" pitchFamily="34" charset="0"/>
                <a:ea typeface="Calibri" panose="020F0502020204030204" pitchFamily="34" charset="0"/>
                <a:cs typeface="Times New Roman" panose="02020603050405020304" pitchFamily="18" charset="0"/>
              </a:rPr>
              <a:t>enhan</a:t>
            </a:r>
            <a:r>
              <a:rPr lang="en-US" sz="3200" dirty="0">
                <a:effectLst/>
                <a:latin typeface="Calibri" panose="020F0502020204030204" pitchFamily="34" charset="0"/>
                <a:ea typeface="Calibri" panose="020F0502020204030204" pitchFamily="34" charset="0"/>
                <a:cs typeface="Times New Roman" panose="02020603050405020304" pitchFamily="18" charset="0"/>
              </a:rPr>
              <a:t>ce the development of human capital which in turn will contribute towards the achievement of the aspirations of the Mw2063.</a:t>
            </a:r>
          </a:p>
          <a:p>
            <a:endParaRPr lang="en-US" dirty="0"/>
          </a:p>
        </p:txBody>
      </p:sp>
    </p:spTree>
    <p:extLst>
      <p:ext uri="{BB962C8B-B14F-4D97-AF65-F5344CB8AC3E}">
        <p14:creationId xmlns:p14="http://schemas.microsoft.com/office/powerpoint/2010/main" val="19093487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34805-F96B-6DD6-612E-4E58F357738A}"/>
              </a:ext>
            </a:extLst>
          </p:cNvPr>
          <p:cNvSpPr>
            <a:spLocks noGrp="1"/>
          </p:cNvSpPr>
          <p:nvPr>
            <p:ph type="title"/>
          </p:nvPr>
        </p:nvSpPr>
        <p:spPr>
          <a:xfrm>
            <a:off x="838200" y="365126"/>
            <a:ext cx="10515600" cy="927894"/>
          </a:xfrm>
        </p:spPr>
        <p:txBody>
          <a:bodyPr>
            <a:norm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700" b="1" dirty="0">
                <a:effectLst/>
                <a:latin typeface="Calibri" panose="020F0502020204030204" pitchFamily="34" charset="0"/>
                <a:ea typeface="Calibri" panose="020F0502020204030204" pitchFamily="34" charset="0"/>
                <a:cs typeface="Times New Roman" panose="02020603050405020304" pitchFamily="18" charset="0"/>
              </a:rPr>
              <a:t>THE MALAWI WE WANT BY </a:t>
            </a:r>
            <a:r>
              <a:rPr lang="en-US" sz="2700" b="1" dirty="0" smtClean="0">
                <a:effectLst/>
                <a:latin typeface="Calibri" panose="020F0502020204030204" pitchFamily="34" charset="0"/>
                <a:ea typeface="Calibri" panose="020F0502020204030204" pitchFamily="34" charset="0"/>
                <a:cs typeface="Times New Roman" panose="02020603050405020304" pitchFamily="18" charset="0"/>
              </a:rPr>
              <a:t>2063</a:t>
            </a:r>
            <a:endParaRPr lang="en-US" dirty="0"/>
          </a:p>
        </p:txBody>
      </p:sp>
      <p:sp>
        <p:nvSpPr>
          <p:cNvPr id="3" name="Content Placeholder 2">
            <a:extLst>
              <a:ext uri="{FF2B5EF4-FFF2-40B4-BE49-F238E27FC236}">
                <a16:creationId xmlns:a16="http://schemas.microsoft.com/office/drawing/2014/main" id="{8008286A-934A-349F-A58F-87CAE61AE72C}"/>
              </a:ext>
            </a:extLst>
          </p:cNvPr>
          <p:cNvSpPr>
            <a:spLocks noGrp="1"/>
          </p:cNvSpPr>
          <p:nvPr>
            <p:ph idx="1"/>
          </p:nvPr>
        </p:nvSpPr>
        <p:spPr>
          <a:xfrm>
            <a:off x="984504" y="1293020"/>
            <a:ext cx="10515600" cy="4894040"/>
          </a:xfrm>
        </p:spPr>
        <p:txBody>
          <a:bodyPr>
            <a:normAutofit/>
          </a:bodyPr>
          <a:lstStyle/>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1. An inclusively wealthy and self-reliant industrialized upper middle-income country.</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2. A vibrant knowledge-based economy with a strong and competitive manufacturing industry that is driven by a productive and commercially vibrant agriculture and mining sector.</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3. World-class urban centers and tourism hubs across the country with requisite socio-economic amenities for a high-quality life.</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4. A united, peaceful, patriotic and proud people that believe in their own abilities and are active participants in building their nation.</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5. Effective governance systems and institutions with strict adherence to the rule of law.</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6. A high-performing and professional public service.</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7. A dynamic and vibrant private sector.</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8. Globally competitive economic infrastructure.</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9. A globally competitive and highly motivated human resource.</a:t>
            </a:r>
          </a:p>
          <a:p>
            <a:pPr marL="357188" marR="0" indent="-265113">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10. An environmentally sustainable </a:t>
            </a:r>
            <a:r>
              <a:rPr lang="en-US" sz="1800" dirty="0" smtClean="0">
                <a:effectLst/>
                <a:latin typeface="Calibri" panose="020F0502020204030204" pitchFamily="34" charset="0"/>
                <a:ea typeface="Calibri" panose="020F0502020204030204" pitchFamily="34" charset="0"/>
                <a:cs typeface="Times New Roman" panose="02020603050405020304" pitchFamily="18" charset="0"/>
              </a:rPr>
              <a:t>economy</a:t>
            </a:r>
            <a:endParaRPr lang="en-US" dirty="0"/>
          </a:p>
        </p:txBody>
      </p:sp>
    </p:spTree>
    <p:extLst>
      <p:ext uri="{BB962C8B-B14F-4D97-AF65-F5344CB8AC3E}">
        <p14:creationId xmlns:p14="http://schemas.microsoft.com/office/powerpoint/2010/main" val="661976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3401</TotalTime>
  <Words>2656</Words>
  <Application>Microsoft Office PowerPoint</Application>
  <PresentationFormat>Widescreen</PresentationFormat>
  <Paragraphs>477</Paragraphs>
  <Slides>38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Arial Narrow</vt:lpstr>
      <vt:lpstr>Calibri</vt:lpstr>
      <vt:lpstr>Calibri Light</vt:lpstr>
      <vt:lpstr>Helvetica</vt:lpstr>
      <vt:lpstr>Open Sans</vt:lpstr>
      <vt:lpstr>Times New Roman</vt:lpstr>
      <vt:lpstr>Office Theme</vt:lpstr>
      <vt:lpstr>“Transforming Education for  Accelerated Human Capital Development towards achieving Malawi 2063”.</vt:lpstr>
      <vt:lpstr>Outline</vt:lpstr>
      <vt:lpstr>Sources of Information </vt:lpstr>
      <vt:lpstr>Three Key Features of this years' Theme</vt:lpstr>
      <vt:lpstr>Transforming education</vt:lpstr>
      <vt:lpstr> Human Capital Development</vt:lpstr>
      <vt:lpstr>Why Education?</vt:lpstr>
      <vt:lpstr>The Malawi 2063 </vt:lpstr>
      <vt:lpstr> THE MALAWI WE WANT BY 2063</vt:lpstr>
      <vt:lpstr>The context of Education in Malawi</vt:lpstr>
      <vt:lpstr>Origins</vt:lpstr>
      <vt:lpstr>Education Development Planning </vt:lpstr>
      <vt:lpstr>Other Innovative Ideas</vt:lpstr>
      <vt:lpstr>The 2022 Summary Statistics</vt:lpstr>
      <vt:lpstr>Quality</vt:lpstr>
      <vt:lpstr>Efficiency</vt:lpstr>
      <vt:lpstr>EQUITY INDICATORS</vt:lpstr>
      <vt:lpstr>BUDGET </vt:lpstr>
      <vt:lpstr>NOTABLE PROGRESS MADE </vt:lpstr>
      <vt:lpstr>The Issues from the Evidence</vt:lpstr>
      <vt:lpstr>Sec. Enrolment as %age of Primary</vt:lpstr>
      <vt:lpstr>Issues Cont.</vt:lpstr>
      <vt:lpstr>Issues Cont.</vt:lpstr>
      <vt:lpstr>Transforming Education Agenda</vt:lpstr>
      <vt:lpstr>The Thematic Action Tracks</vt:lpstr>
      <vt:lpstr>Zohra Yermeche’s Three take aways</vt:lpstr>
      <vt:lpstr>Transforming Education National Consultations Outcomes – Mindano and Sharra</vt:lpstr>
      <vt:lpstr>Thematic Action Track One: Inclusive, equitable, safe and healthy schools</vt:lpstr>
      <vt:lpstr>Thematic Action Track Two: Learning and skills for life, work and sustainable development </vt:lpstr>
      <vt:lpstr>Thematic Action Track Three: Teachers, Teaching and the Teaching Profession </vt:lpstr>
      <vt:lpstr>Thematic Action Track Four: Digital transformation and education </vt:lpstr>
      <vt:lpstr>Thematic Action Track Five: Financing education</vt:lpstr>
      <vt:lpstr> The Key Messages </vt:lpstr>
      <vt:lpstr>Key Messages Cont.</vt:lpstr>
      <vt:lpstr>Key Messages Cont.</vt:lpstr>
      <vt:lpstr>Key Messages Cont.</vt:lpstr>
      <vt:lpstr>The three Take aways</vt:lpstr>
      <vt:lpstr>I thank you all very much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keynote speech I intended to reinforce—and rally the audience around– the chosen theme of “Transforming Education for Human Capital development towards MW2063”.</dc:title>
  <dc:creator>Joseph Chimombo</dc:creator>
  <cp:lastModifiedBy>user</cp:lastModifiedBy>
  <cp:revision>41</cp:revision>
  <dcterms:created xsi:type="dcterms:W3CDTF">2022-11-06T04:30:05Z</dcterms:created>
  <dcterms:modified xsi:type="dcterms:W3CDTF">2022-11-09T08:25:06Z</dcterms:modified>
</cp:coreProperties>
</file>