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57" r:id="rId5"/>
    <p:sldId id="258" r:id="rId6"/>
    <p:sldId id="262" r:id="rId7"/>
    <p:sldId id="266" r:id="rId8"/>
    <p:sldId id="268" r:id="rId9"/>
    <p:sldId id="273" r:id="rId10"/>
    <p:sldId id="267" r:id="rId11"/>
    <p:sldId id="271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NESIP Target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  <a:sp3d contourW="38100"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10500</c:v>
                </c:pt>
                <c:pt idx="1">
                  <c:v>10917</c:v>
                </c:pt>
                <c:pt idx="2">
                  <c:v>11334</c:v>
                </c:pt>
                <c:pt idx="3">
                  <c:v>11750</c:v>
                </c:pt>
                <c:pt idx="4">
                  <c:v>12167</c:v>
                </c:pt>
                <c:pt idx="5">
                  <c:v>12583</c:v>
                </c:pt>
                <c:pt idx="6">
                  <c:v>13000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Sector Performance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  <a:sp3d contourW="38100"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9824</c:v>
                </c:pt>
                <c:pt idx="1">
                  <c:v>12015</c:v>
                </c:pt>
                <c:pt idx="2">
                  <c:v>11344</c:v>
                </c:pt>
                <c:pt idx="3">
                  <c:v>9110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Male</c:v>
                </c:pt>
              </c:strCache>
            </c:strRef>
          </c:tx>
          <c:spPr>
            <a:ln w="38100" cap="rnd">
              <a:solidFill>
                <a:schemeClr val="accent5">
                  <a:lumMod val="75000"/>
                </a:schemeClr>
              </a:solidFill>
              <a:round/>
            </a:ln>
            <a:effectLst/>
            <a:sp3d contourW="38100"/>
          </c:spPr>
          <c:marker>
            <c:symbol val="none"/>
          </c:marker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6130</c:v>
                </c:pt>
                <c:pt idx="1">
                  <c:v>7428</c:v>
                </c:pt>
                <c:pt idx="2">
                  <c:v>6893</c:v>
                </c:pt>
                <c:pt idx="3">
                  <c:v>5688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Female</c:v>
                </c:pt>
              </c:strCache>
            </c:strRef>
          </c:tx>
          <c:spPr>
            <a:ln w="38100" cap="rnd">
              <a:solidFill>
                <a:schemeClr val="accent2">
                  <a:lumMod val="75000"/>
                </a:schemeClr>
              </a:solidFill>
              <a:round/>
            </a:ln>
            <a:effectLst/>
            <a:sp3d contourW="38100"/>
          </c:spPr>
          <c:marker>
            <c:symbol val="none"/>
          </c:marker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3693</c:v>
                </c:pt>
                <c:pt idx="1">
                  <c:v>4587</c:v>
                </c:pt>
                <c:pt idx="2">
                  <c:v>4441</c:v>
                </c:pt>
                <c:pt idx="3">
                  <c:v>3422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0"/>
        <c:smooth val="0"/>
        <c:axId val="178260564"/>
        <c:axId val="48482856"/>
      </c:lineChart>
      <c:catAx>
        <c:axId val="1782605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8482856"/>
        <c:crosses val="autoZero"/>
        <c:auto val="1"/>
        <c:lblAlgn val="ctr"/>
        <c:lblOffset val="100"/>
        <c:noMultiLvlLbl val="0"/>
      </c:catAx>
      <c:valAx>
        <c:axId val="48482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82605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58</c:v>
                </c:pt>
                <c:pt idx="1">
                  <c:v>60</c:v>
                </c:pt>
                <c:pt idx="2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60</c:v>
                </c:pt>
                <c:pt idx="1">
                  <c:v>61</c:v>
                </c:pt>
                <c:pt idx="2">
                  <c:v>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56</c:v>
                </c:pt>
                <c:pt idx="1">
                  <c:v>58</c:v>
                </c:pt>
                <c:pt idx="2">
                  <c:v>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260564"/>
        <c:axId val="48482856"/>
      </c:barChart>
      <c:catAx>
        <c:axId val="1782605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8482856"/>
        <c:crosses val="autoZero"/>
        <c:auto val="1"/>
        <c:lblAlgn val="ctr"/>
        <c:lblOffset val="100"/>
        <c:noMultiLvlLbl val="0"/>
      </c:catAx>
      <c:valAx>
        <c:axId val="48482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82605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1990" y="974725"/>
            <a:ext cx="10744835" cy="3280410"/>
          </a:xfrm>
        </p:spPr>
        <p:txBody>
          <a:bodyPr>
            <a:normAutofit/>
          </a:bodyPr>
          <a:lstStyle/>
          <a:p>
            <a:r>
              <a:rPr lang="en-GB" altLang="en-US" sz="5400" b="1" dirty="0">
                <a:sym typeface="+mn-ea"/>
              </a:rPr>
              <a:t>PRESENTATION ON STATUS OF TEVET IN MALAWI </a:t>
            </a:r>
            <a:br>
              <a:rPr lang="en-GB" altLang="en-US" sz="5400" b="1" dirty="0">
                <a:sym typeface="+mn-ea"/>
              </a:rPr>
            </a:br>
            <a:br>
              <a:rPr lang="en-GB" altLang="en-US" sz="5400" b="1" dirty="0">
                <a:sym typeface="+mn-ea"/>
              </a:rPr>
            </a:br>
            <a:r>
              <a:rPr lang="en-GB" altLang="en-US" sz="5400" b="1" dirty="0">
                <a:sym typeface="+mn-ea"/>
              </a:rPr>
              <a:t>JSR 2022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" y="5202555"/>
            <a:ext cx="11978005" cy="1655445"/>
          </a:xfrm>
        </p:spPr>
        <p:txBody>
          <a:bodyPr>
            <a:normAutofit lnSpcReduction="20000"/>
          </a:bodyPr>
          <a:lstStyle/>
          <a:p>
            <a:pPr algn="l"/>
            <a:endParaRPr lang="en-GB" altLang="en-US" b="1" dirty="0">
              <a:sym typeface="+mn-ea"/>
            </a:endParaRPr>
          </a:p>
          <a:p>
            <a:pPr algn="l"/>
            <a:r>
              <a:rPr lang="en-GB" altLang="en-US" b="1" dirty="0">
                <a:sym typeface="+mn-ea"/>
              </a:rPr>
              <a:t>BY	:  </a:t>
            </a:r>
            <a:r>
              <a:rPr lang="en-GB" altLang="en-US" dirty="0">
                <a:sym typeface="+mn-ea"/>
              </a:rPr>
              <a:t>DEPARTMENT OF TECHNICAL &amp; VOCATIONAL TRAINING</a:t>
            </a:r>
            <a:endParaRPr lang="en-US" dirty="0">
              <a:sym typeface="+mn-ea"/>
            </a:endParaRPr>
          </a:p>
          <a:p>
            <a:pPr algn="l"/>
            <a:r>
              <a:rPr lang="en-US" b="1" dirty="0">
                <a:sym typeface="+mn-ea"/>
              </a:rPr>
              <a:t>VENUE</a:t>
            </a:r>
            <a:r>
              <a:rPr lang="en-GB" altLang="en-US" b="1" dirty="0">
                <a:sym typeface="+mn-ea"/>
              </a:rPr>
              <a:t>	</a:t>
            </a:r>
            <a:r>
              <a:rPr lang="en-US" b="1" dirty="0">
                <a:sym typeface="+mn-ea"/>
              </a:rPr>
              <a:t>:</a:t>
            </a:r>
            <a:r>
              <a:rPr lang="en-US" dirty="0">
                <a:sym typeface="+mn-ea"/>
              </a:rPr>
              <a:t> </a:t>
            </a:r>
            <a:r>
              <a:rPr lang="en-GB" altLang="en-US" dirty="0">
                <a:sym typeface="+mn-ea"/>
              </a:rPr>
              <a:t> </a:t>
            </a:r>
            <a:r>
              <a:rPr lang="en-US" dirty="0">
                <a:sym typeface="+mn-ea"/>
              </a:rPr>
              <a:t>BICC</a:t>
            </a:r>
            <a:endParaRPr lang="en-US" dirty="0"/>
          </a:p>
          <a:p>
            <a:pPr algn="l"/>
            <a:r>
              <a:rPr lang="en-US" b="1" dirty="0">
                <a:sym typeface="+mn-ea"/>
              </a:rPr>
              <a:t>DATE</a:t>
            </a:r>
            <a:r>
              <a:rPr lang="en-GB" altLang="en-US" b="1" dirty="0">
                <a:sym typeface="+mn-ea"/>
              </a:rPr>
              <a:t>	</a:t>
            </a:r>
            <a:r>
              <a:rPr lang="en-US" b="1" dirty="0">
                <a:sym typeface="+mn-ea"/>
              </a:rPr>
              <a:t>:</a:t>
            </a:r>
            <a:r>
              <a:rPr lang="en-US" dirty="0">
                <a:sym typeface="+mn-ea"/>
              </a:rPr>
              <a:t> </a:t>
            </a:r>
            <a:r>
              <a:rPr lang="en-GB" altLang="en-US" dirty="0">
                <a:sym typeface="+mn-ea"/>
              </a:rPr>
              <a:t> </a:t>
            </a:r>
            <a:r>
              <a:rPr lang="en-US" dirty="0">
                <a:sym typeface="+mn-ea"/>
              </a:rPr>
              <a:t>9</a:t>
            </a:r>
            <a:r>
              <a:rPr lang="en-GB" altLang="en-US" baseline="30000" dirty="0">
                <a:sym typeface="+mn-ea"/>
              </a:rPr>
              <a:t>th</a:t>
            </a:r>
            <a:r>
              <a:rPr lang="en-GB" altLang="en-US" dirty="0">
                <a:sym typeface="+mn-ea"/>
              </a:rPr>
              <a:t> </a:t>
            </a:r>
            <a:r>
              <a:rPr lang="en-US" dirty="0">
                <a:sym typeface="+mn-ea"/>
              </a:rPr>
              <a:t>– 10</a:t>
            </a:r>
            <a:r>
              <a:rPr lang="en-GB" altLang="en-US" baseline="30000" dirty="0">
                <a:sym typeface="+mn-ea"/>
              </a:rPr>
              <a:t>th</a:t>
            </a:r>
            <a:r>
              <a:rPr lang="en-US" dirty="0">
                <a:sym typeface="+mn-ea"/>
              </a:rPr>
              <a:t> NOVEMBER, 2022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... ...ACTION POINTS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880"/>
            <a:ext cx="12191365" cy="5532120"/>
          </a:xfrm>
        </p:spPr>
        <p:txBody>
          <a:bodyPr>
            <a:normAutofit lnSpcReduction="10000"/>
          </a:bodyPr>
          <a:p>
            <a:r>
              <a:rPr lang="en-GB" altLang="en-US" sz="4000"/>
              <a:t>Develop capacity in data collection skills for TMIS </a:t>
            </a:r>
            <a:endParaRPr lang="en-GB" altLang="en-US" sz="4000"/>
          </a:p>
          <a:p>
            <a:r>
              <a:rPr lang="en-GB" altLang="en-US" sz="4000"/>
              <a:t>Build </a:t>
            </a:r>
            <a:r>
              <a:rPr lang="en-GB" altLang="en-US" sz="4000">
                <a:sym typeface="+mn-ea"/>
              </a:rPr>
              <a:t>financial management </a:t>
            </a:r>
            <a:r>
              <a:rPr lang="en-GB" altLang="en-US" sz="4000"/>
              <a:t>capacity in college leadership</a:t>
            </a:r>
            <a:endParaRPr lang="en-GB" altLang="en-US" sz="4000"/>
          </a:p>
          <a:p>
            <a:r>
              <a:rPr lang="en-GB" altLang="en-US" sz="4000"/>
              <a:t>Devolve CCs and CSDCs to Local Assemblies</a:t>
            </a:r>
            <a:endParaRPr lang="en-GB" altLang="en-US" sz="4000"/>
          </a:p>
          <a:p>
            <a:endParaRPr lang="en-GB" altLang="en-US" sz="4000"/>
          </a:p>
          <a:p>
            <a:endParaRPr lang="en-GB" altLang="en-US" sz="4000"/>
          </a:p>
          <a:p>
            <a:endParaRPr lang="en-GB" alt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635"/>
            <a:ext cx="12191365" cy="6859270"/>
          </a:xfrm>
        </p:spPr>
        <p:txBody>
          <a:bodyPr/>
          <a:p>
            <a:pPr marL="0" indent="0" algn="ctr">
              <a:buNone/>
            </a:pPr>
            <a:endParaRPr lang="en-GB" altLang="en-US" sz="7200" b="1"/>
          </a:p>
          <a:p>
            <a:pPr marL="0" indent="0" algn="ctr">
              <a:buNone/>
            </a:pPr>
            <a:endParaRPr lang="en-GB" altLang="en-US" sz="7200" b="1"/>
          </a:p>
          <a:p>
            <a:pPr marL="0" indent="0" algn="ctr">
              <a:buNone/>
            </a:pPr>
            <a:r>
              <a:rPr lang="en-GB" altLang="en-US" sz="7200" b="1"/>
              <a:t>THANK YOU</a:t>
            </a:r>
            <a:endParaRPr lang="en-GB" altLang="en-US" sz="72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880"/>
          </a:xfrm>
        </p:spPr>
        <p:txBody>
          <a:bodyPr/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</a:rPr>
              <a:t>INTRODUCTION</a:t>
            </a:r>
            <a:endParaRPr lang="en-GB" altLang="en-US" b="1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1325880"/>
            <a:ext cx="11736705" cy="5532120"/>
          </a:xfrm>
        </p:spPr>
        <p:txBody>
          <a:bodyPr/>
          <a:p>
            <a:pPr algn="just"/>
            <a:r>
              <a:rPr lang="en-US" sz="3600" dirty="0">
                <a:sym typeface="+mn-ea"/>
              </a:rPr>
              <a:t>TEVET is key in accelerating human capital development because it enables individuals to acquire employable skills</a:t>
            </a:r>
            <a:endParaRPr lang="en-US" sz="3600" dirty="0">
              <a:sym typeface="+mn-ea"/>
            </a:endParaRPr>
          </a:p>
          <a:p>
            <a:pPr algn="just"/>
            <a:r>
              <a:rPr lang="en-US" sz="3600" dirty="0">
                <a:sym typeface="+mn-ea"/>
              </a:rPr>
              <a:t>All the three pillars of M</a:t>
            </a:r>
            <a:r>
              <a:rPr lang="en-GB" altLang="en-US" sz="3600" dirty="0">
                <a:sym typeface="+mn-ea"/>
              </a:rPr>
              <a:t>W</a:t>
            </a:r>
            <a:r>
              <a:rPr lang="en-US" sz="3600" dirty="0">
                <a:sym typeface="+mn-ea"/>
              </a:rPr>
              <a:t>2063 </a:t>
            </a:r>
            <a:r>
              <a:rPr lang="en-GB" altLang="en-US" sz="3600" dirty="0">
                <a:sym typeface="+mn-ea"/>
              </a:rPr>
              <a:t>(</a:t>
            </a:r>
            <a:r>
              <a:rPr lang="en-US" sz="3600" dirty="0">
                <a:sym typeface="+mn-ea"/>
              </a:rPr>
              <a:t>Agricultural Productivity and Commerciali</a:t>
            </a:r>
            <a:r>
              <a:rPr lang="en-GB" altLang="en-US" sz="3600" dirty="0">
                <a:sym typeface="+mn-ea"/>
              </a:rPr>
              <a:t>s</a:t>
            </a:r>
            <a:r>
              <a:rPr lang="en-US" sz="3600" dirty="0">
                <a:sym typeface="+mn-ea"/>
              </a:rPr>
              <a:t>ation; Industriali</a:t>
            </a:r>
            <a:r>
              <a:rPr lang="en-GB" altLang="en-US" sz="3600" dirty="0">
                <a:sym typeface="+mn-ea"/>
              </a:rPr>
              <a:t>s</a:t>
            </a:r>
            <a:r>
              <a:rPr lang="en-US" sz="3600" dirty="0">
                <a:sym typeface="+mn-ea"/>
              </a:rPr>
              <a:t>ation; and Urbani</a:t>
            </a:r>
            <a:r>
              <a:rPr lang="en-GB" altLang="en-US" sz="3600" dirty="0">
                <a:sym typeface="+mn-ea"/>
              </a:rPr>
              <a:t>s</a:t>
            </a:r>
            <a:r>
              <a:rPr lang="en-US" sz="3600" dirty="0">
                <a:sym typeface="+mn-ea"/>
              </a:rPr>
              <a:t>ation</a:t>
            </a:r>
            <a:r>
              <a:rPr lang="en-GB" altLang="en-US" sz="3600" dirty="0">
                <a:sym typeface="+mn-ea"/>
              </a:rPr>
              <a:t>)</a:t>
            </a:r>
            <a:r>
              <a:rPr lang="en-US" sz="3600" dirty="0">
                <a:sym typeface="+mn-ea"/>
              </a:rPr>
              <a:t> would not be achieved if TEVET is not improved</a:t>
            </a:r>
            <a:endParaRPr lang="en-US" sz="3600" dirty="0">
              <a:sym typeface="+mn-ea"/>
            </a:endParaRPr>
          </a:p>
          <a:p>
            <a:pPr algn="just"/>
            <a:r>
              <a:rPr lang="en-US" sz="3600" dirty="0">
                <a:sym typeface="+mn-ea"/>
              </a:rPr>
              <a:t>Adequate</a:t>
            </a:r>
            <a:r>
              <a:rPr lang="en-GB" altLang="en-US" sz="3600" dirty="0">
                <a:sym typeface="+mn-ea"/>
              </a:rPr>
              <a:t>,</a:t>
            </a:r>
            <a:r>
              <a:rPr lang="en-US" sz="3600" dirty="0">
                <a:sym typeface="+mn-ea"/>
              </a:rPr>
              <a:t> quality </a:t>
            </a:r>
            <a:r>
              <a:rPr lang="en-US" sz="3600" dirty="0">
                <a:sym typeface="+mn-ea"/>
              </a:rPr>
              <a:t>and</a:t>
            </a:r>
            <a:r>
              <a:rPr lang="en-GB" altLang="en-US" sz="3600" dirty="0">
                <a:sym typeface="+mn-ea"/>
              </a:rPr>
              <a:t> </a:t>
            </a:r>
            <a:r>
              <a:rPr lang="en-US" sz="3600" dirty="0">
                <a:sym typeface="+mn-ea"/>
              </a:rPr>
              <a:t>relevant skills will be required in achieving each of the Pillars</a:t>
            </a:r>
            <a:endParaRPr lang="en-US" sz="3600" dirty="0"/>
          </a:p>
          <a:p>
            <a:endParaRPr 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880"/>
          </a:xfrm>
        </p:spPr>
        <p:txBody>
          <a:bodyPr/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</a:rPr>
              <a:t>ENROLMENT IN TECHNICAL COLLEGES (A&amp;E) </a:t>
            </a:r>
            <a:endParaRPr lang="en-GB" altLang="en-US" b="1">
              <a:latin typeface="Calibri" panose="020F0502020204030204" charset="0"/>
              <a:cs typeface="Calibri" panose="020F0502020204030204" charset="0"/>
            </a:endParaRPr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... ...ENROLMENT IN TECHNICAL COLLEGES (A&amp;E)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880"/>
            <a:ext cx="12191365" cy="5532120"/>
          </a:xfrm>
        </p:spPr>
        <p:txBody>
          <a:bodyPr/>
          <a:p>
            <a:pPr marL="0" indent="0">
              <a:buNone/>
            </a:pPr>
            <a:r>
              <a:rPr lang="en-GB" altLang="en-US" sz="4000">
                <a:sym typeface="+mn-ea"/>
              </a:rPr>
              <a:t>+ Closing gap between M/F students</a:t>
            </a:r>
            <a:endParaRPr lang="en-GB" altLang="en-US" sz="4000">
              <a:sym typeface="+mn-ea"/>
            </a:endParaRPr>
          </a:p>
          <a:p>
            <a:pPr marL="0" indent="0">
              <a:buNone/>
            </a:pPr>
            <a:r>
              <a:rPr lang="en-GB" altLang="en-US" sz="4000">
                <a:sym typeface="+mn-ea"/>
              </a:rPr>
              <a:t>+ Increased institutions: 7 TCs; 17 </a:t>
            </a:r>
            <a:r>
              <a:rPr lang="en-GB" altLang="en-US" sz="4000" b="1">
                <a:solidFill>
                  <a:srgbClr val="FF0000"/>
                </a:solidFill>
                <a:sym typeface="+mn-ea"/>
              </a:rPr>
              <a:t>+ 7 </a:t>
            </a:r>
            <a:r>
              <a:rPr lang="en-GB" altLang="en-US" sz="4000">
                <a:sym typeface="+mn-ea"/>
              </a:rPr>
              <a:t>CCs; 23 CSDCs</a:t>
            </a:r>
            <a:endParaRPr lang="en-GB" altLang="en-US" sz="4000"/>
          </a:p>
          <a:p>
            <a:pPr marL="0" indent="0">
              <a:buNone/>
            </a:pPr>
            <a:r>
              <a:rPr lang="en-GB" altLang="en-US" sz="4000">
                <a:sym typeface="+mn-ea"/>
              </a:rPr>
              <a:t>- However, more girls are in female dominated courses</a:t>
            </a:r>
            <a:endParaRPr lang="en-GB" altLang="en-US" sz="4000">
              <a:sym typeface="+mn-ea"/>
            </a:endParaRPr>
          </a:p>
          <a:p>
            <a:pPr marL="0" indent="0">
              <a:buNone/>
            </a:pPr>
            <a:r>
              <a:rPr lang="en-GB" altLang="en-US" sz="4000"/>
              <a:t>- Downtrend of enrolment after 2020</a:t>
            </a:r>
            <a:endParaRPr lang="en-GB" altLang="en-US" sz="4000"/>
          </a:p>
          <a:p>
            <a:r>
              <a:rPr lang="en-GB" altLang="en-US" sz="4000"/>
              <a:t>Lack of structures to accommodate academically challenged aspirants</a:t>
            </a:r>
            <a:endParaRPr lang="en-GB" altLang="en-US" sz="4000"/>
          </a:p>
          <a:p>
            <a:r>
              <a:rPr lang="en-GB" altLang="en-US" sz="4000"/>
              <a:t>Failure to meet expectations of students after training</a:t>
            </a:r>
            <a:endParaRPr lang="en-GB" altLang="en-US" sz="4000"/>
          </a:p>
          <a:p>
            <a:r>
              <a:rPr lang="en-GB" altLang="en-US" sz="4000"/>
              <a:t>Poor recognition of qualifications</a:t>
            </a:r>
            <a:endParaRPr lang="en-GB" altLang="en-US" sz="4000"/>
          </a:p>
          <a:p>
            <a:pPr marL="0" indent="0">
              <a:buNone/>
            </a:pPr>
            <a:endParaRPr lang="en-GB" alt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</a:rPr>
              <a:t>CANDIDATE PERFORMANCE (Q&amp;R) </a:t>
            </a:r>
            <a:endParaRPr lang="en-GB" altLang="en-US" b="1">
              <a:latin typeface="Calibri" panose="020F0502020204030204" charset="0"/>
              <a:cs typeface="Calibri" panose="020F0502020204030204" charset="0"/>
            </a:endParaRPr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... ...</a:t>
            </a:r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CANDIDATE PERFORMANCE (Q&amp;R) 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880"/>
            <a:ext cx="12191365" cy="5532120"/>
          </a:xfrm>
        </p:spPr>
        <p:txBody>
          <a:bodyPr/>
          <a:p>
            <a:pPr marL="0" indent="0">
              <a:buNone/>
            </a:pPr>
            <a:r>
              <a:rPr lang="en-GB" altLang="en-US" sz="4000"/>
              <a:t>Average pass range between 55% and 65%</a:t>
            </a:r>
            <a:endParaRPr lang="en-GB" altLang="en-US" sz="4000"/>
          </a:p>
          <a:p>
            <a:r>
              <a:rPr lang="en-GB" altLang="en-US" sz="4000"/>
              <a:t>Under-qualified teachers</a:t>
            </a:r>
            <a:endParaRPr lang="en-GB" altLang="en-US" sz="4000"/>
          </a:p>
          <a:p>
            <a:r>
              <a:rPr lang="en-GB" altLang="en-US" sz="4000"/>
              <a:t>Compromised quality of students</a:t>
            </a:r>
            <a:endParaRPr lang="en-GB" altLang="en-US" sz="4000"/>
          </a:p>
          <a:p>
            <a:r>
              <a:rPr lang="en-GB" altLang="en-US" sz="4000"/>
              <a:t>Inadequate resources for TLM</a:t>
            </a:r>
            <a:endParaRPr lang="en-GB" alt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ACHIEVEMENTS (M&amp;G) 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520"/>
            <a:ext cx="12191365" cy="574548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en-GB" altLang="en-US" sz="4000"/>
              <a:t>+ </a:t>
            </a:r>
            <a:r>
              <a:rPr lang="en-GB" altLang="en-US" sz="4400"/>
              <a:t>Reviewed the TEVET Policy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TEVET Act under review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Construction of new learning facilities 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Provision of modern equipment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Provision of scholarships for girls and disadvantaged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Working towards introducing ODeL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In liaison with DBE to reintroduce vocational trg in PE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+ Launch of TMIS in March 2022</a:t>
            </a:r>
            <a:endParaRPr lang="en-GB" altLang="en-US" sz="44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CHALLENGES (M&amp;G) 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520"/>
            <a:ext cx="12191365" cy="574548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GB" altLang="en-US" sz="4400"/>
              <a:t>-  TMIS data not fully uploaded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-  Inadequate financial resources allocated for TLM</a:t>
            </a:r>
            <a:endParaRPr lang="en-GB" altLang="en-US" sz="4400"/>
          </a:p>
          <a:p>
            <a:pPr marL="0" indent="0">
              <a:buNone/>
            </a:pPr>
            <a:r>
              <a:rPr lang="en-GB" altLang="en-US" sz="4400"/>
              <a:t>-  Poor financial management skills in college leaderships</a:t>
            </a:r>
            <a:endParaRPr lang="en-GB" altLang="en-US" sz="4400"/>
          </a:p>
          <a:p>
            <a:endParaRPr lang="en-GB" altLang="en-US" sz="44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635" cy="1325880"/>
          </a:xfrm>
        </p:spPr>
        <p:txBody>
          <a:bodyPr>
            <a:normAutofit/>
          </a:bodyPr>
          <a:p>
            <a:pPr algn="ctr"/>
            <a:r>
              <a:rPr lang="en-GB" altLang="en-US" b="1">
                <a:latin typeface="Calibri" panose="020F0502020204030204" charset="0"/>
                <a:cs typeface="Calibri" panose="020F0502020204030204" charset="0"/>
                <a:sym typeface="+mn-ea"/>
              </a:rPr>
              <a:t>ACTION POINTS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880"/>
            <a:ext cx="12191365" cy="5532120"/>
          </a:xfrm>
        </p:spPr>
        <p:txBody>
          <a:bodyPr>
            <a:normAutofit lnSpcReduction="10000"/>
          </a:bodyPr>
          <a:p>
            <a:r>
              <a:rPr lang="en-GB" altLang="en-US" sz="4000"/>
              <a:t>Improve financial resourcing for TLM</a:t>
            </a:r>
            <a:endParaRPr lang="en-GB" altLang="en-US" sz="4000"/>
          </a:p>
          <a:p>
            <a:r>
              <a:rPr lang="en-GB" altLang="en-US" sz="4000"/>
              <a:t>Increase coverage of CCs and CSDCs</a:t>
            </a:r>
            <a:endParaRPr lang="en-GB" altLang="en-US" sz="4000"/>
          </a:p>
          <a:p>
            <a:r>
              <a:rPr lang="en-GB" altLang="en-US" sz="4000">
                <a:sym typeface="+mn-ea"/>
              </a:rPr>
              <a:t>Intensify career guidance talks to attract more disadvantaged youth</a:t>
            </a:r>
            <a:endParaRPr lang="en-GB" altLang="en-US" sz="4000">
              <a:sym typeface="+mn-ea"/>
            </a:endParaRPr>
          </a:p>
          <a:p>
            <a:r>
              <a:rPr lang="en-GB" altLang="en-US" sz="4000"/>
              <a:t>Upgrade teachers through HE and industry</a:t>
            </a:r>
            <a:endParaRPr lang="en-GB" altLang="en-US" sz="4000"/>
          </a:p>
          <a:p>
            <a:r>
              <a:rPr lang="en-GB" altLang="en-US" sz="4000"/>
              <a:t>Establish a purposely built Technical Trainers College</a:t>
            </a:r>
            <a:endParaRPr lang="en-GB" altLang="en-US" sz="4000"/>
          </a:p>
          <a:p>
            <a:r>
              <a:rPr lang="en-GB" altLang="en-US" sz="4000"/>
              <a:t>Review curriculum and align technical education to general education structure</a:t>
            </a:r>
            <a:endParaRPr lang="en-GB" altLang="en-US" sz="4000"/>
          </a:p>
          <a:p>
            <a:r>
              <a:rPr lang="en-GB" altLang="en-US" sz="4000"/>
              <a:t>Accommodate academically challenged aspirants</a:t>
            </a:r>
            <a:endParaRPr lang="en-GB" altLang="en-US" sz="4000"/>
          </a:p>
          <a:p>
            <a:endParaRPr lang="en-GB" altLang="en-US" sz="4000"/>
          </a:p>
          <a:p>
            <a:endParaRPr lang="en-GB" altLang="en-US" sz="4000"/>
          </a:p>
          <a:p>
            <a:endParaRPr lang="en-GB" altLang="en-US" sz="4000"/>
          </a:p>
          <a:p>
            <a:endParaRPr lang="en-GB" alt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10273665" y="15906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2148</Words>
  <Application>WPS Presentation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 Theme</vt:lpstr>
      <vt:lpstr>TRANSFORMING EDUCATION FOR ACCELERATED HUMAN CAPITAL DEVELOPMENT TOWARDS ACHIEVING MALAWI 2063</vt:lpstr>
      <vt:lpstr>INTRODUCTION</vt:lpstr>
      <vt:lpstr>ENROLMENT IN TECHNICAL COLLEGES (A&amp;E) </vt:lpstr>
      <vt:lpstr>... ...ENROLMENT IN TECHNICAL COLLEGES (A&amp;E)</vt:lpstr>
      <vt:lpstr>CANDIDATE PERFORMANCE (Q&amp;R) </vt:lpstr>
      <vt:lpstr>... ...CANDIDATE PERFORMANCE (Q&amp;R) </vt:lpstr>
      <vt:lpstr>ACHIEVEMENTS (M&amp;G) </vt:lpstr>
      <vt:lpstr>CHALLENGES (M&amp;G) </vt:lpstr>
      <vt:lpstr>ACTION POINTS</vt:lpstr>
      <vt:lpstr>... ...ACTION POINTS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2huya</dc:creator>
  <cp:lastModifiedBy>2huya</cp:lastModifiedBy>
  <cp:revision>42</cp:revision>
  <dcterms:created xsi:type="dcterms:W3CDTF">2022-11-09T01:58:00Z</dcterms:created>
  <dcterms:modified xsi:type="dcterms:W3CDTF">2022-11-09T12:37:14Z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84AA2AD6220C4BA9B45084CD0FEE000B</vt:lpwstr>
  </property>
  <property fmtid="{D5CDD505-2E9C-101B-9397-08002B2CF9AE}" pid="3" name="KSOProductBuildVer">
    <vt:lpwstr>1033-11.2.0.11380</vt:lpwstr>
  </property>
</Properties>
</file>